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0"/>
  </p:notesMasterIdLst>
  <p:handoutMasterIdLst>
    <p:handoutMasterId r:id="rId21"/>
  </p:handoutMasterIdLst>
  <p:sldIdLst>
    <p:sldId id="256" r:id="rId2"/>
    <p:sldId id="289" r:id="rId3"/>
    <p:sldId id="308" r:id="rId4"/>
    <p:sldId id="285" r:id="rId5"/>
    <p:sldId id="286" r:id="rId6"/>
    <p:sldId id="296" r:id="rId7"/>
    <p:sldId id="312" r:id="rId8"/>
    <p:sldId id="313" r:id="rId9"/>
    <p:sldId id="307" r:id="rId10"/>
    <p:sldId id="299" r:id="rId11"/>
    <p:sldId id="298" r:id="rId12"/>
    <p:sldId id="300" r:id="rId13"/>
    <p:sldId id="301" r:id="rId14"/>
    <p:sldId id="310" r:id="rId15"/>
    <p:sldId id="304" r:id="rId16"/>
    <p:sldId id="311" r:id="rId17"/>
    <p:sldId id="309" r:id="rId18"/>
    <p:sldId id="279" r:id="rId19"/>
  </p:sldIdLst>
  <p:sldSz cx="9144000" cy="6858000" type="screen4x3"/>
  <p:notesSz cx="6858000" cy="9144000"/>
  <p:defaultTextStyle>
    <a:defPPr>
      <a:defRPr lang="de-DE"/>
    </a:defPPr>
    <a:lvl1pPr algn="r" rtl="0" eaLnBrk="0" fontAlgn="base" hangingPunct="0">
      <a:spcBef>
        <a:spcPct val="0"/>
      </a:spcBef>
      <a:spcAft>
        <a:spcPct val="0"/>
      </a:spcAft>
      <a:defRPr sz="2000" kern="1200">
        <a:solidFill>
          <a:schemeClr val="tx1"/>
        </a:solidFill>
        <a:latin typeface="Arial" charset="0"/>
        <a:ea typeface="ＭＳ Ｐゴシック" pitchFamily="6" charset="-128"/>
        <a:cs typeface="+mn-cs"/>
      </a:defRPr>
    </a:lvl1pPr>
    <a:lvl2pPr marL="457200" algn="r" rtl="0" eaLnBrk="0" fontAlgn="base" hangingPunct="0">
      <a:spcBef>
        <a:spcPct val="0"/>
      </a:spcBef>
      <a:spcAft>
        <a:spcPct val="0"/>
      </a:spcAft>
      <a:defRPr sz="2000" kern="1200">
        <a:solidFill>
          <a:schemeClr val="tx1"/>
        </a:solidFill>
        <a:latin typeface="Arial" charset="0"/>
        <a:ea typeface="ＭＳ Ｐゴシック" pitchFamily="6" charset="-128"/>
        <a:cs typeface="+mn-cs"/>
      </a:defRPr>
    </a:lvl2pPr>
    <a:lvl3pPr marL="914400" algn="r" rtl="0" eaLnBrk="0" fontAlgn="base" hangingPunct="0">
      <a:spcBef>
        <a:spcPct val="0"/>
      </a:spcBef>
      <a:spcAft>
        <a:spcPct val="0"/>
      </a:spcAft>
      <a:defRPr sz="2000" kern="1200">
        <a:solidFill>
          <a:schemeClr val="tx1"/>
        </a:solidFill>
        <a:latin typeface="Arial" charset="0"/>
        <a:ea typeface="ＭＳ Ｐゴシック" pitchFamily="6" charset="-128"/>
        <a:cs typeface="+mn-cs"/>
      </a:defRPr>
    </a:lvl3pPr>
    <a:lvl4pPr marL="1371600" algn="r" rtl="0" eaLnBrk="0" fontAlgn="base" hangingPunct="0">
      <a:spcBef>
        <a:spcPct val="0"/>
      </a:spcBef>
      <a:spcAft>
        <a:spcPct val="0"/>
      </a:spcAft>
      <a:defRPr sz="2000" kern="1200">
        <a:solidFill>
          <a:schemeClr val="tx1"/>
        </a:solidFill>
        <a:latin typeface="Arial" charset="0"/>
        <a:ea typeface="ＭＳ Ｐゴシック" pitchFamily="6" charset="-128"/>
        <a:cs typeface="+mn-cs"/>
      </a:defRPr>
    </a:lvl4pPr>
    <a:lvl5pPr marL="1828800" algn="r" rtl="0" eaLnBrk="0" fontAlgn="base" hangingPunct="0">
      <a:spcBef>
        <a:spcPct val="0"/>
      </a:spcBef>
      <a:spcAft>
        <a:spcPct val="0"/>
      </a:spcAft>
      <a:defRPr sz="2000" kern="1200">
        <a:solidFill>
          <a:schemeClr val="tx1"/>
        </a:solidFill>
        <a:latin typeface="Arial" charset="0"/>
        <a:ea typeface="ＭＳ Ｐゴシック" pitchFamily="6" charset="-128"/>
        <a:cs typeface="+mn-cs"/>
      </a:defRPr>
    </a:lvl5pPr>
    <a:lvl6pPr marL="2286000" algn="l" defTabSz="914400" rtl="0" eaLnBrk="1" latinLnBrk="0" hangingPunct="1">
      <a:defRPr sz="2000" kern="1200">
        <a:solidFill>
          <a:schemeClr val="tx1"/>
        </a:solidFill>
        <a:latin typeface="Arial" charset="0"/>
        <a:ea typeface="ＭＳ Ｐゴシック" pitchFamily="6" charset="-128"/>
        <a:cs typeface="+mn-cs"/>
      </a:defRPr>
    </a:lvl6pPr>
    <a:lvl7pPr marL="2743200" algn="l" defTabSz="914400" rtl="0" eaLnBrk="1" latinLnBrk="0" hangingPunct="1">
      <a:defRPr sz="2000" kern="1200">
        <a:solidFill>
          <a:schemeClr val="tx1"/>
        </a:solidFill>
        <a:latin typeface="Arial" charset="0"/>
        <a:ea typeface="ＭＳ Ｐゴシック" pitchFamily="6" charset="-128"/>
        <a:cs typeface="+mn-cs"/>
      </a:defRPr>
    </a:lvl7pPr>
    <a:lvl8pPr marL="3200400" algn="l" defTabSz="914400" rtl="0" eaLnBrk="1" latinLnBrk="0" hangingPunct="1">
      <a:defRPr sz="2000" kern="1200">
        <a:solidFill>
          <a:schemeClr val="tx1"/>
        </a:solidFill>
        <a:latin typeface="Arial" charset="0"/>
        <a:ea typeface="ＭＳ Ｐゴシック" pitchFamily="6" charset="-128"/>
        <a:cs typeface="+mn-cs"/>
      </a:defRPr>
    </a:lvl8pPr>
    <a:lvl9pPr marL="3657600" algn="l" defTabSz="914400" rtl="0" eaLnBrk="1" latinLnBrk="0" hangingPunct="1">
      <a:defRPr sz="2000" kern="1200">
        <a:solidFill>
          <a:schemeClr val="tx1"/>
        </a:solidFill>
        <a:latin typeface="Arial" charset="0"/>
        <a:ea typeface="ＭＳ Ｐゴシック" pitchFamily="6"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renzo T. D'Angelo" initials="LTD" lastIdx="4"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CA82"/>
    <a:srgbClr val="91AC6B"/>
    <a:srgbClr val="41BEFF"/>
    <a:srgbClr val="0099FF"/>
    <a:srgbClr val="CA213F"/>
    <a:srgbClr val="E53418"/>
    <a:srgbClr val="FF8000"/>
    <a:srgbClr val="0065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60635" autoAdjust="0"/>
  </p:normalViewPr>
  <p:slideViewPr>
    <p:cSldViewPr snapToGrid="0">
      <p:cViewPr varScale="1">
        <p:scale>
          <a:sx n="69" d="100"/>
          <a:sy n="69" d="100"/>
        </p:scale>
        <p:origin x="2412" y="66"/>
      </p:cViewPr>
      <p:guideLst>
        <p:guide orient="horz" pos="2160"/>
        <p:guide pos="2880"/>
      </p:guideLst>
    </p:cSldViewPr>
  </p:slid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508000" y="169863"/>
            <a:ext cx="3378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de-DE"/>
          </a:p>
        </p:txBody>
      </p:sp>
      <p:sp>
        <p:nvSpPr>
          <p:cNvPr id="14339" name="Rectangle 3"/>
          <p:cNvSpPr>
            <a:spLocks noGrp="1" noChangeArrowheads="1"/>
          </p:cNvSpPr>
          <p:nvPr>
            <p:ph type="dt" sz="quarter" idx="1"/>
          </p:nvPr>
        </p:nvSpPr>
        <p:spPr bwMode="auto">
          <a:xfrm>
            <a:off x="4191000" y="169863"/>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de-DE"/>
          </a:p>
        </p:txBody>
      </p:sp>
      <p:sp>
        <p:nvSpPr>
          <p:cNvPr id="1434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de-DE"/>
          </a:p>
        </p:txBody>
      </p:sp>
      <p:sp>
        <p:nvSpPr>
          <p:cNvPr id="1434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0425172A-08F2-459D-8F9A-A3A9F432BD3D}" type="slidenum">
              <a:rPr lang="de-DE"/>
              <a:pPr/>
              <a:t>‹#›</a:t>
            </a:fld>
            <a:endParaRPr lang="de-DE"/>
          </a:p>
        </p:txBody>
      </p:sp>
    </p:spTree>
    <p:extLst>
      <p:ext uri="{BB962C8B-B14F-4D97-AF65-F5344CB8AC3E}">
        <p14:creationId xmlns:p14="http://schemas.microsoft.com/office/powerpoint/2010/main" val="35987743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de-DE"/>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de-DE"/>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de-DE"/>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fld id="{417E1024-5B52-481E-B5C4-364D396A5DDB}" type="slidenum">
              <a:rPr lang="de-DE"/>
              <a:pPr/>
              <a:t>‹#›</a:t>
            </a:fld>
            <a:endParaRPr lang="de-DE"/>
          </a:p>
        </p:txBody>
      </p:sp>
    </p:spTree>
    <p:extLst>
      <p:ext uri="{BB962C8B-B14F-4D97-AF65-F5344CB8AC3E}">
        <p14:creationId xmlns:p14="http://schemas.microsoft.com/office/powerpoint/2010/main" val="8065606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ＭＳ Ｐゴシック" pitchFamily="18" charset="-128"/>
      </a:defRPr>
    </a:lvl1pPr>
    <a:lvl2pPr marL="4572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ＭＳ Ｐゴシック" pitchFamily="-65"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Thank you for taking the time to listen to the interim presentation of my master’s thesis: “</a:t>
            </a:r>
            <a:r>
              <a:rPr lang="en-US" dirty="0"/>
              <a:t>Investigation of the Coloring Behavior of </a:t>
            </a:r>
            <a:r>
              <a:rPr lang="en-US" dirty="0" err="1"/>
              <a:t>Zirconiumdioxide</a:t>
            </a:r>
            <a:r>
              <a:rPr lang="en-US" dirty="0"/>
              <a:t> (ZrO</a:t>
            </a:r>
            <a:r>
              <a:rPr lang="en-US" baseline="-25000" dirty="0"/>
              <a:t>2</a:t>
            </a:r>
            <a:r>
              <a:rPr lang="en-US" dirty="0"/>
              <a:t>) Dental Ceramics by Ink-jet Printing of Metal-ionic Inks</a:t>
            </a:r>
            <a:r>
              <a:rPr lang="en-US" sz="1200" kern="1200" dirty="0">
                <a:solidFill>
                  <a:schemeClr val="tx1"/>
                </a:solidFill>
                <a:effectLst/>
                <a:latin typeface="Arial" pitchFamily="34" charset="0"/>
                <a:ea typeface="ＭＳ Ｐゴシック" pitchFamily="-65" charset="-128"/>
                <a:cs typeface="ＭＳ Ｐゴシック" pitchFamily="18" charset="-128"/>
              </a:rPr>
              <a:t>"</a:t>
            </a:r>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1</a:t>
            </a:fld>
            <a:endParaRPr lang="de-DE" dirty="0"/>
          </a:p>
        </p:txBody>
      </p:sp>
    </p:spTree>
    <p:extLst>
      <p:ext uri="{BB962C8B-B14F-4D97-AF65-F5344CB8AC3E}">
        <p14:creationId xmlns:p14="http://schemas.microsoft.com/office/powerpoint/2010/main" val="1075611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The project is the first automated printing approach in dental coloring and also the first time the shades are generated using the darkest base colors and a brightener</a:t>
            </a:r>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10</a:t>
            </a:fld>
            <a:endParaRPr lang="de-DE"/>
          </a:p>
        </p:txBody>
      </p:sp>
    </p:spTree>
    <p:extLst>
      <p:ext uri="{BB962C8B-B14F-4D97-AF65-F5344CB8AC3E}">
        <p14:creationId xmlns:p14="http://schemas.microsoft.com/office/powerpoint/2010/main" val="733000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Before moving on to the experiments I want to show you the </a:t>
            </a:r>
            <a:r>
              <a:rPr lang="en-US" sz="1200" b="1" kern="1200" dirty="0">
                <a:solidFill>
                  <a:schemeClr val="tx1"/>
                </a:solidFill>
                <a:effectLst/>
                <a:latin typeface="Arial" pitchFamily="34" charset="0"/>
                <a:ea typeface="ＭＳ Ｐゴシック" pitchFamily="-65" charset="-128"/>
                <a:cs typeface="ＭＳ Ｐゴシック" pitchFamily="18" charset="-128"/>
              </a:rPr>
              <a:t>5 axis printing system prototype</a:t>
            </a:r>
            <a:r>
              <a:rPr lang="en-US" sz="1200" kern="1200" dirty="0">
                <a:solidFill>
                  <a:schemeClr val="tx1"/>
                </a:solidFill>
                <a:effectLst/>
                <a:latin typeface="Arial" pitchFamily="34" charset="0"/>
                <a:ea typeface="ＭＳ Ｐゴシック" pitchFamily="-65" charset="-128"/>
                <a:cs typeface="ＭＳ Ｐゴシック" pitchFamily="18" charset="-128"/>
              </a:rPr>
              <a:t> provided by Bredent for conduction of the experiments.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It utilizes a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a:t>
            </a:r>
            <a:r>
              <a:rPr lang="en-US" sz="1200" b="1" kern="1200" dirty="0">
                <a:solidFill>
                  <a:schemeClr val="tx1"/>
                </a:solidFill>
                <a:effectLst/>
                <a:latin typeface="Arial" pitchFamily="34" charset="0"/>
                <a:ea typeface="ＭＳ Ｐゴシック" pitchFamily="-65" charset="-128"/>
                <a:cs typeface="ＭＳ Ｐゴシック" pitchFamily="18" charset="-128"/>
              </a:rPr>
              <a:t>single nozzle printhead</a:t>
            </a:r>
            <a:r>
              <a:rPr lang="en-US" sz="1200" kern="1200" dirty="0">
                <a:solidFill>
                  <a:schemeClr val="tx1"/>
                </a:solidFill>
                <a:effectLst/>
                <a:latin typeface="Arial" pitchFamily="34" charset="0"/>
                <a:ea typeface="ＭＳ Ｐゴシック" pitchFamily="-65" charset="-128"/>
                <a:cs typeface="ＭＳ Ｐゴシック" pitchFamily="18" charset="-128"/>
              </a:rPr>
              <a:t>  with</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-a </a:t>
            </a:r>
            <a:r>
              <a:rPr lang="en-US" sz="1200" b="1" kern="1200" dirty="0">
                <a:solidFill>
                  <a:schemeClr val="tx1"/>
                </a:solidFill>
                <a:effectLst/>
                <a:latin typeface="Arial" pitchFamily="34" charset="0"/>
                <a:ea typeface="ＭＳ Ｐゴシック" pitchFamily="-65" charset="-128"/>
                <a:cs typeface="ＭＳ Ｐゴシック" pitchFamily="18" charset="-128"/>
              </a:rPr>
              <a:t>piezoelectric valve to generate the droplets</a:t>
            </a:r>
            <a:r>
              <a:rPr lang="en-US" sz="1200" kern="1200" dirty="0">
                <a:solidFill>
                  <a:schemeClr val="tx1"/>
                </a:solidFill>
                <a:effectLst/>
                <a:latin typeface="Arial" pitchFamily="34" charset="0"/>
                <a:ea typeface="ＭＳ Ｐゴシック" pitchFamily="-65" charset="-128"/>
                <a:cs typeface="ＭＳ Ｐゴシック" pitchFamily="18"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1200" dirty="0">
                <a:solidFill>
                  <a:schemeClr val="tx1"/>
                </a:solidFill>
                <a:effectLst/>
                <a:latin typeface="Arial" pitchFamily="34" charset="0"/>
                <a:ea typeface="ＭＳ Ｐゴシック" pitchFamily="-65" charset="-128"/>
                <a:cs typeface="ＭＳ Ｐゴシック" pitchFamily="18" charset="-128"/>
              </a:rPr>
              <a:t>Ink selection, positioning </a:t>
            </a:r>
            <a:r>
              <a:rPr lang="en-US" sz="1200" b="0" kern="1200" dirty="0">
                <a:solidFill>
                  <a:schemeClr val="tx1"/>
                </a:solidFill>
                <a:effectLst/>
                <a:latin typeface="Arial" pitchFamily="34" charset="0"/>
                <a:ea typeface="ＭＳ Ｐゴシック" pitchFamily="-65" charset="-128"/>
                <a:cs typeface="ＭＳ Ｐゴシック" pitchFamily="18" charset="-128"/>
              </a:rPr>
              <a:t>and</a:t>
            </a:r>
            <a:r>
              <a:rPr lang="en-US" sz="1200" b="1" kern="1200" dirty="0">
                <a:solidFill>
                  <a:schemeClr val="tx1"/>
                </a:solidFill>
                <a:effectLst/>
                <a:latin typeface="Arial" pitchFamily="34" charset="0"/>
                <a:ea typeface="ＭＳ Ｐゴシック" pitchFamily="-65" charset="-128"/>
                <a:cs typeface="ＭＳ Ｐゴシック" pitchFamily="18" charset="-128"/>
              </a:rPr>
              <a:t> drop generation </a:t>
            </a:r>
            <a:r>
              <a:rPr lang="en-US" sz="1200" kern="1200" dirty="0">
                <a:solidFill>
                  <a:schemeClr val="tx1"/>
                </a:solidFill>
                <a:effectLst/>
                <a:latin typeface="Arial" pitchFamily="34" charset="0"/>
                <a:ea typeface="ＭＳ Ｐゴシック" pitchFamily="-65" charset="-128"/>
                <a:cs typeface="ＭＳ Ｐゴシック" pitchFamily="18" charset="-128"/>
              </a:rPr>
              <a:t>commands are given with a G-Code.</a:t>
            </a:r>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11</a:t>
            </a:fld>
            <a:endParaRPr lang="de-DE"/>
          </a:p>
        </p:txBody>
      </p:sp>
    </p:spTree>
    <p:extLst>
      <p:ext uri="{BB962C8B-B14F-4D97-AF65-F5344CB8AC3E}">
        <p14:creationId xmlns:p14="http://schemas.microsoft.com/office/powerpoint/2010/main" val="733000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For a dental technician it is totally trivial how viscous the ink is but for an automated printing  process the quantization of the properties is highly important. </a:t>
            </a:r>
            <a:br>
              <a:rPr lang="en-US" sz="1200" kern="1200" dirty="0">
                <a:solidFill>
                  <a:schemeClr val="tx1"/>
                </a:solidFill>
                <a:effectLst/>
                <a:latin typeface="Arial" pitchFamily="34" charset="0"/>
                <a:ea typeface="ＭＳ Ｐゴシック" pitchFamily="-65" charset="-128"/>
                <a:cs typeface="ＭＳ Ｐゴシック" pitchFamily="18" charset="-128"/>
              </a:rPr>
            </a:br>
            <a:r>
              <a:rPr lang="en-US" sz="1200" kern="1200" dirty="0">
                <a:solidFill>
                  <a:schemeClr val="tx1"/>
                </a:solidFill>
                <a:effectLst/>
                <a:latin typeface="Arial" pitchFamily="34" charset="0"/>
                <a:ea typeface="ＭＳ Ｐゴシック" pitchFamily="-65" charset="-128"/>
                <a:cs typeface="ＭＳ Ｐゴシック" pitchFamily="18" charset="-128"/>
              </a:rPr>
              <a:t>-In the first experiment, the properties of the coloring agents A1, A2 and A3.5 are determined and compared to those of water. </a:t>
            </a:r>
            <a:br>
              <a:rPr lang="en-US" sz="1200" kern="1200" dirty="0">
                <a:solidFill>
                  <a:schemeClr val="tx1"/>
                </a:solidFill>
                <a:effectLst/>
                <a:latin typeface="Arial" pitchFamily="34" charset="0"/>
                <a:ea typeface="ＭＳ Ｐゴシック" pitchFamily="-65" charset="-128"/>
                <a:cs typeface="ＭＳ Ｐゴシック" pitchFamily="18" charset="-128"/>
              </a:rPr>
            </a:br>
            <a:r>
              <a:rPr lang="en-US" sz="1200" kern="1200" dirty="0">
                <a:solidFill>
                  <a:schemeClr val="tx1"/>
                </a:solidFill>
                <a:effectLst/>
                <a:latin typeface="Arial" pitchFamily="34" charset="0"/>
                <a:ea typeface="ＭＳ Ｐゴシック" pitchFamily="-65" charset="-128"/>
                <a:cs typeface="ＭＳ Ｐゴシック" pitchFamily="18" charset="-128"/>
              </a:rPr>
              <a:t>-The inks have a similar density to water, but with increasing coloring agent the surface tension gets lower and the viscosity gets 3 times higher when compared to water. </a:t>
            </a:r>
          </a:p>
          <a:p>
            <a:r>
              <a:rPr lang="en-US" sz="1200" kern="1200" dirty="0">
                <a:solidFill>
                  <a:schemeClr val="tx1"/>
                </a:solidFill>
                <a:effectLst/>
                <a:latin typeface="Arial" pitchFamily="34" charset="0"/>
                <a:ea typeface="ＭＳ Ｐゴシック" pitchFamily="-65" charset="-128"/>
                <a:cs typeface="ＭＳ Ｐゴシック" pitchFamily="18" charset="-128"/>
              </a:rPr>
              <a:t>Also, a porosity measurement for the zirconia is conducted, which revealed a 43 percent void fraction.</a:t>
            </a:r>
          </a:p>
        </p:txBody>
      </p:sp>
      <p:sp>
        <p:nvSpPr>
          <p:cNvPr id="4" name="Foliennummernplatzhalter 3"/>
          <p:cNvSpPr>
            <a:spLocks noGrp="1"/>
          </p:cNvSpPr>
          <p:nvPr>
            <p:ph type="sldNum" sz="quarter" idx="10"/>
          </p:nvPr>
        </p:nvSpPr>
        <p:spPr/>
        <p:txBody>
          <a:bodyPr/>
          <a:lstStyle/>
          <a:p>
            <a:fld id="{417E1024-5B52-481E-B5C4-364D396A5DDB}" type="slidenum">
              <a:rPr lang="de-DE" smtClean="0"/>
              <a:pPr/>
              <a:t>12</a:t>
            </a:fld>
            <a:endParaRPr lang="de-DE"/>
          </a:p>
        </p:txBody>
      </p:sp>
    </p:spTree>
    <p:extLst>
      <p:ext uri="{BB962C8B-B14F-4D97-AF65-F5344CB8AC3E}">
        <p14:creationId xmlns:p14="http://schemas.microsoft.com/office/powerpoint/2010/main" val="733000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The second experiment is about the absorption time of the droplets, which limits the printing time. </a:t>
            </a:r>
          </a:p>
          <a:p>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We wanted to see whether a heat source can accelerate the absorption or not.</a:t>
            </a:r>
          </a:p>
          <a:p>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The Absorption times are measured at temperatures ranging from 20 to 80 </a:t>
            </a:r>
            <a:r>
              <a:rPr lang="en-US" sz="1200" kern="1200" dirty="0" err="1">
                <a:solidFill>
                  <a:schemeClr val="tx1"/>
                </a:solidFill>
                <a:effectLst/>
                <a:latin typeface="Arial" pitchFamily="34" charset="0"/>
                <a:ea typeface="ＭＳ Ｐゴシック" pitchFamily="-65" charset="-128"/>
                <a:cs typeface="ＭＳ Ｐゴシック" pitchFamily="18" charset="-128"/>
              </a:rPr>
              <a:t>deg</a:t>
            </a:r>
            <a:r>
              <a:rPr lang="en-US" sz="1200" kern="1200" dirty="0">
                <a:solidFill>
                  <a:schemeClr val="tx1"/>
                </a:solidFill>
                <a:effectLst/>
                <a:latin typeface="Arial" pitchFamily="34" charset="0"/>
                <a:ea typeface="ＭＳ Ｐゴシック" pitchFamily="-65" charset="-128"/>
                <a:cs typeface="ＭＳ Ｐゴシック" pitchFamily="18" charset="-128"/>
              </a:rPr>
              <a:t> </a:t>
            </a:r>
            <a:r>
              <a:rPr lang="en-US" sz="1200" kern="1200" dirty="0" err="1">
                <a:solidFill>
                  <a:schemeClr val="tx1"/>
                </a:solidFill>
                <a:effectLst/>
                <a:latin typeface="Arial" pitchFamily="34" charset="0"/>
                <a:ea typeface="ＭＳ Ｐゴシック" pitchFamily="-65" charset="-128"/>
                <a:cs typeface="ＭＳ Ｐゴシック" pitchFamily="18" charset="-128"/>
              </a:rPr>
              <a:t>cels</a:t>
            </a:r>
            <a:r>
              <a:rPr lang="en-US" sz="1200" kern="1200" dirty="0">
                <a:solidFill>
                  <a:schemeClr val="tx1"/>
                </a:solidFill>
                <a:effectLst/>
                <a:latin typeface="Arial" pitchFamily="34" charset="0"/>
                <a:ea typeface="ＭＳ Ｐゴシック" pitchFamily="-65" charset="-128"/>
                <a:cs typeface="ＭＳ Ｐゴシック" pitchFamily="18" charset="-128"/>
              </a:rPr>
              <a:t>.</a:t>
            </a:r>
            <a:br>
              <a:rPr lang="en-US" sz="1200" kern="1200" dirty="0">
                <a:solidFill>
                  <a:schemeClr val="tx1"/>
                </a:solidFill>
                <a:effectLst/>
                <a:latin typeface="Arial" pitchFamily="34" charset="0"/>
                <a:ea typeface="ＭＳ Ｐゴシック" pitchFamily="-65" charset="-128"/>
                <a:cs typeface="ＭＳ Ｐゴシック" pitchFamily="18" charset="-128"/>
              </a:rPr>
            </a:br>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The results show that a change of 60 degrees provide a 50% reduction in time.</a:t>
            </a:r>
          </a:p>
        </p:txBody>
      </p:sp>
      <p:sp>
        <p:nvSpPr>
          <p:cNvPr id="4" name="Foliennummernplatzhalter 3"/>
          <p:cNvSpPr>
            <a:spLocks noGrp="1"/>
          </p:cNvSpPr>
          <p:nvPr>
            <p:ph type="sldNum" sz="quarter" idx="10"/>
          </p:nvPr>
        </p:nvSpPr>
        <p:spPr/>
        <p:txBody>
          <a:bodyPr/>
          <a:lstStyle/>
          <a:p>
            <a:fld id="{417E1024-5B52-481E-B5C4-364D396A5DDB}" type="slidenum">
              <a:rPr lang="de-DE" smtClean="0"/>
              <a:pPr/>
              <a:t>13</a:t>
            </a:fld>
            <a:endParaRPr lang="de-DE"/>
          </a:p>
        </p:txBody>
      </p:sp>
    </p:spTree>
    <p:extLst>
      <p:ext uri="{BB962C8B-B14F-4D97-AF65-F5344CB8AC3E}">
        <p14:creationId xmlns:p14="http://schemas.microsoft.com/office/powerpoint/2010/main" val="733000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The purpose of the third experiment is deciding for an adequate drop size. </a:t>
            </a:r>
          </a:p>
          <a:p>
            <a:r>
              <a:rPr lang="en-US" sz="1200" kern="1200" dirty="0">
                <a:solidFill>
                  <a:schemeClr val="tx1"/>
                </a:solidFill>
                <a:effectLst/>
                <a:latin typeface="Arial" pitchFamily="34" charset="0"/>
                <a:ea typeface="ＭＳ Ｐゴシック" pitchFamily="-65" charset="-128"/>
                <a:cs typeface="ＭＳ Ｐゴシック" pitchFamily="18" charset="-128"/>
              </a:rPr>
              <a:t>Depending on the drop size the drop generator is to be selected. </a:t>
            </a:r>
          </a:p>
          <a:p>
            <a:r>
              <a:rPr lang="en-US" sz="1200" kern="1200" dirty="0">
                <a:solidFill>
                  <a:schemeClr val="tx1"/>
                </a:solidFill>
                <a:effectLst/>
                <a:latin typeface="Arial" pitchFamily="34" charset="0"/>
                <a:ea typeface="ＭＳ Ｐゴシック" pitchFamily="-65" charset="-128"/>
                <a:cs typeface="ＭＳ Ｐゴシック" pitchFamily="18" charset="-128"/>
              </a:rPr>
              <a:t>In this figure you can see a printed zirconia specimen. </a:t>
            </a:r>
          </a:p>
          <a:p>
            <a:r>
              <a:rPr lang="en-US" sz="1200" kern="1200" dirty="0">
                <a:solidFill>
                  <a:schemeClr val="tx1"/>
                </a:solidFill>
                <a:effectLst/>
                <a:latin typeface="Arial" pitchFamily="34" charset="0"/>
                <a:ea typeface="ＭＳ Ｐゴシック" pitchFamily="-65" charset="-128"/>
                <a:cs typeface="ＭＳ Ｐゴシック" pitchFamily="18" charset="-128"/>
              </a:rPr>
              <a:t>Each spot on the upper half has a total ink volume of 800 nL and the ones on the bottom half 400 nL. </a:t>
            </a:r>
          </a:p>
          <a:p>
            <a:r>
              <a:rPr lang="en-US" sz="1200" kern="1200" dirty="0">
                <a:solidFill>
                  <a:schemeClr val="tx1"/>
                </a:solidFill>
                <a:effectLst/>
                <a:latin typeface="Arial" pitchFamily="34" charset="0"/>
                <a:ea typeface="ＭＳ Ｐゴシック" pitchFamily="-65" charset="-128"/>
                <a:cs typeface="ＭＳ Ｐゴシック" pitchFamily="18" charset="-128"/>
              </a:rPr>
              <a:t>These spots are printed using drops with volumes of 100, 50, 25 and 12.5 nL.</a:t>
            </a:r>
          </a:p>
          <a:p>
            <a:r>
              <a:rPr lang="en-US" sz="1200" kern="1200" dirty="0">
                <a:solidFill>
                  <a:schemeClr val="tx1"/>
                </a:solidFill>
                <a:effectLst/>
                <a:latin typeface="Arial" pitchFamily="34" charset="0"/>
                <a:ea typeface="ＭＳ Ｐゴシック" pitchFamily="-65" charset="-128"/>
                <a:cs typeface="ＭＳ Ｐゴシック" pitchFamily="18" charset="-128"/>
              </a:rPr>
              <a:t>The first image shows the spots right after printing. The second one shows the surface after furnacing. </a:t>
            </a:r>
            <a:br>
              <a:rPr lang="en-US" sz="1200" kern="1200" dirty="0">
                <a:solidFill>
                  <a:schemeClr val="tx1"/>
                </a:solidFill>
                <a:effectLst/>
                <a:latin typeface="Arial" pitchFamily="34" charset="0"/>
                <a:ea typeface="ＭＳ Ｐゴシック" pitchFamily="-65" charset="-128"/>
                <a:cs typeface="ＭＳ Ｐゴシック" pitchFamily="18" charset="-128"/>
              </a:rPr>
            </a:br>
            <a:r>
              <a:rPr lang="en-US" sz="1200" kern="1200" dirty="0">
                <a:solidFill>
                  <a:schemeClr val="tx1"/>
                </a:solidFill>
                <a:effectLst/>
                <a:latin typeface="Arial" pitchFamily="34" charset="0"/>
                <a:ea typeface="ＭＳ Ｐゴシック" pitchFamily="-65" charset="-128"/>
                <a:cs typeface="ＭＳ Ｐゴシック" pitchFamily="18" charset="-128"/>
              </a:rPr>
              <a:t>A larger drop size results in shorter print duration. However they also tend to expand the spot area more compared to the smaller drops as you can see, which is bad for the resolution.</a:t>
            </a:r>
          </a:p>
          <a:p>
            <a:r>
              <a:rPr lang="en-US" sz="1200" kern="1200" dirty="0">
                <a:solidFill>
                  <a:schemeClr val="tx1"/>
                </a:solidFill>
                <a:effectLst/>
                <a:latin typeface="Arial" pitchFamily="34" charset="0"/>
                <a:ea typeface="ＭＳ Ｐゴシック" pitchFamily="-65" charset="-128"/>
                <a:cs typeface="ＭＳ Ｐゴシック" pitchFamily="18" charset="-128"/>
              </a:rPr>
              <a:t>The graphs show the ink intensity along the red lines and the spreading of the ink in lateral direction for each drop volume. </a:t>
            </a:r>
          </a:p>
          <a:p>
            <a:r>
              <a:rPr lang="en-US" sz="1200" kern="1200" dirty="0">
                <a:solidFill>
                  <a:schemeClr val="tx1"/>
                </a:solidFill>
                <a:effectLst/>
                <a:latin typeface="Arial" pitchFamily="34" charset="0"/>
                <a:ea typeface="ＭＳ Ｐゴシック" pitchFamily="-65" charset="-128"/>
                <a:cs typeface="ＭＳ Ｐゴシック" pitchFamily="18" charset="-128"/>
              </a:rPr>
              <a:t>12.5 and 25 nL drops result in a similar spot diameter but the spots tend to get significantly larger with 50 and 100 nL Drops. </a:t>
            </a:r>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14</a:t>
            </a:fld>
            <a:endParaRPr lang="de-DE"/>
          </a:p>
        </p:txBody>
      </p:sp>
    </p:spTree>
    <p:extLst>
      <p:ext uri="{BB962C8B-B14F-4D97-AF65-F5344CB8AC3E}">
        <p14:creationId xmlns:p14="http://schemas.microsoft.com/office/powerpoint/2010/main" val="2101649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In summary the general inkjet printing concept is proven to be possible.</a:t>
            </a:r>
          </a:p>
          <a:p>
            <a:r>
              <a:rPr lang="en-US" sz="1200" kern="1200" dirty="0">
                <a:solidFill>
                  <a:schemeClr val="tx1"/>
                </a:solidFill>
                <a:effectLst/>
                <a:latin typeface="Arial" pitchFamily="34" charset="0"/>
                <a:ea typeface="ＭＳ Ｐゴシック" pitchFamily="-65" charset="-128"/>
                <a:cs typeface="ＭＳ Ｐゴシック" pitchFamily="18" charset="-128"/>
              </a:rPr>
              <a:t> </a:t>
            </a:r>
          </a:p>
          <a:p>
            <a:r>
              <a:rPr lang="en-US" sz="1200" kern="1200" dirty="0">
                <a:solidFill>
                  <a:schemeClr val="tx1"/>
                </a:solidFill>
                <a:effectLst/>
                <a:latin typeface="Arial" pitchFamily="34" charset="0"/>
                <a:ea typeface="ＭＳ Ｐゴシック" pitchFamily="-65" charset="-128"/>
                <a:cs typeface="ＭＳ Ｐゴシック" pitchFamily="18" charset="-128"/>
              </a:rPr>
              <a:t>Here you can see 4 shades generated on the zirconia specimen. </a:t>
            </a:r>
          </a:p>
          <a:p>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25nL is the largest volume which doesn’t have a negative impact on the resolution. </a:t>
            </a:r>
          </a:p>
          <a:p>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It is also revealed that the ink properties differ significantly from the properties of pure water in contrast to the manufacturers claim.</a:t>
            </a:r>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15</a:t>
            </a:fld>
            <a:endParaRPr lang="de-DE"/>
          </a:p>
        </p:txBody>
      </p:sp>
    </p:spTree>
    <p:extLst>
      <p:ext uri="{BB962C8B-B14F-4D97-AF65-F5344CB8AC3E}">
        <p14:creationId xmlns:p14="http://schemas.microsoft.com/office/powerpoint/2010/main" val="733000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There is still a lot to be done in frame of the thesis.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34" charset="0"/>
              <a:ea typeface="ＭＳ Ｐゴシック" pitchFamily="-65" charset="-128"/>
              <a:cs typeface="ＭＳ Ｐゴシック" pitchFamily="1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The optimum nozzle velocity,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maximum allowed distance and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impingement angle are to be determined in order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to optimize the coloring method.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34" charset="0"/>
              <a:ea typeface="ＭＳ Ｐゴシック" pitchFamily="-65" charset="-128"/>
              <a:cs typeface="ＭＳ Ｐゴシック" pitchFamily="1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But most importantly  a model for the shade composition over the entire zirconia surface has to be created ,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34" charset="0"/>
              <a:ea typeface="ＭＳ Ｐゴシック" pitchFamily="-65" charset="-128"/>
              <a:cs typeface="ＭＳ Ｐゴシック" pitchFamily="1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regarding the trace distance,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proximity effect and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brightener ratio.</a:t>
            </a:r>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16</a:t>
            </a:fld>
            <a:endParaRPr lang="de-DE"/>
          </a:p>
        </p:txBody>
      </p:sp>
    </p:spTree>
    <p:extLst>
      <p:ext uri="{BB962C8B-B14F-4D97-AF65-F5344CB8AC3E}">
        <p14:creationId xmlns:p14="http://schemas.microsoft.com/office/powerpoint/2010/main" val="929783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A5A1738-BAD7-42EA-8CA6-3EDB7D59CEA5}"/>
              </a:ext>
            </a:extLst>
          </p:cNvPr>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As an extra I want to show you the printing process.</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Thank you for your attention.</a:t>
            </a:r>
          </a:p>
        </p:txBody>
      </p:sp>
      <p:sp>
        <p:nvSpPr>
          <p:cNvPr id="4" name="Foliennummernplatzhalter 3"/>
          <p:cNvSpPr>
            <a:spLocks noGrp="1"/>
          </p:cNvSpPr>
          <p:nvPr>
            <p:ph type="sldNum" sz="quarter" idx="10"/>
          </p:nvPr>
        </p:nvSpPr>
        <p:spPr/>
        <p:txBody>
          <a:bodyPr/>
          <a:lstStyle/>
          <a:p>
            <a:fld id="{417E1024-5B52-481E-B5C4-364D396A5DDB}" type="slidenum">
              <a:rPr lang="de-DE" smtClean="0"/>
              <a:pPr/>
              <a:t>18</a:t>
            </a:fld>
            <a:endParaRPr lang="de-DE"/>
          </a:p>
        </p:txBody>
      </p:sp>
    </p:spTree>
    <p:extLst>
      <p:ext uri="{BB962C8B-B14F-4D97-AF65-F5344CB8AC3E}">
        <p14:creationId xmlns:p14="http://schemas.microsoft.com/office/powerpoint/2010/main" val="164109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Only in Germany more than 1 M teeth are replaced annually.</a:t>
            </a:r>
          </a:p>
          <a:p>
            <a:r>
              <a:rPr lang="en-US" sz="1200" kern="1200" dirty="0">
                <a:solidFill>
                  <a:schemeClr val="tx1"/>
                </a:solidFill>
                <a:effectLst/>
                <a:latin typeface="Arial" pitchFamily="34" charset="0"/>
                <a:ea typeface="ＭＳ Ｐゴシック" pitchFamily="-65" charset="-128"/>
                <a:cs typeface="ＭＳ Ｐゴシック" pitchFamily="18" charset="-128"/>
              </a:rPr>
              <a:t>And the most popular crown material is Zirconia</a:t>
            </a:r>
          </a:p>
          <a:p>
            <a:r>
              <a:rPr lang="en-US" sz="1200" kern="1200" dirty="0">
                <a:solidFill>
                  <a:schemeClr val="tx1"/>
                </a:solidFill>
                <a:effectLst/>
                <a:latin typeface="Arial" pitchFamily="34" charset="0"/>
                <a:ea typeface="ＭＳ Ｐゴシック" pitchFamily="-65" charset="-128"/>
                <a:cs typeface="ＭＳ Ｐゴシック" pitchFamily="18" charset="-128"/>
              </a:rPr>
              <a:t>-but zirconia in its pure form is plain white so coloring the crown is necessary</a:t>
            </a:r>
          </a:p>
          <a:p>
            <a:r>
              <a:rPr lang="en-US" sz="1200" kern="1200" dirty="0">
                <a:solidFill>
                  <a:schemeClr val="tx1"/>
                </a:solidFill>
                <a:effectLst/>
                <a:latin typeface="Arial" pitchFamily="34" charset="0"/>
                <a:ea typeface="ＭＳ Ｐゴシック" pitchFamily="-65" charset="-128"/>
                <a:cs typeface="ＭＳ Ｐゴシック" pitchFamily="18" charset="-128"/>
              </a:rPr>
              <a:t>-dentist are using such a shade guide for a side by side comparison to determine the color and the shade of the teeth.</a:t>
            </a:r>
          </a:p>
          <a:p>
            <a:r>
              <a:rPr lang="en-US" sz="1200" kern="1200" dirty="0">
                <a:solidFill>
                  <a:schemeClr val="tx1"/>
                </a:solidFill>
                <a:effectLst/>
                <a:latin typeface="Arial" pitchFamily="34" charset="0"/>
                <a:ea typeface="ＭＳ Ｐゴシック" pitchFamily="-65" charset="-128"/>
                <a:cs typeface="ＭＳ Ｐゴシック" pitchFamily="18" charset="-128"/>
              </a:rPr>
              <a:t>- you will see that there are 4 color groups A B C and D and each of these colors have 4 shades coded with the numbers from 1 to 4. Where 1 is the least and 4 is the most saturated shade for each color. </a:t>
            </a:r>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2</a:t>
            </a:fld>
            <a:endParaRPr lang="de-DE"/>
          </a:p>
        </p:txBody>
      </p:sp>
    </p:spTree>
    <p:extLst>
      <p:ext uri="{BB962C8B-B14F-4D97-AF65-F5344CB8AC3E}">
        <p14:creationId xmlns:p14="http://schemas.microsoft.com/office/powerpoint/2010/main" val="733000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On the left side you can see a cutout of a lab card. Dentists mark different areas of the crown with different colors from the guide for the technicians.</a:t>
            </a:r>
          </a:p>
          <a:p>
            <a:r>
              <a:rPr lang="en-US" sz="1200" kern="1200" dirty="0">
                <a:solidFill>
                  <a:schemeClr val="tx1"/>
                </a:solidFill>
                <a:effectLst/>
                <a:latin typeface="Arial" pitchFamily="34" charset="0"/>
                <a:ea typeface="ＭＳ Ｐゴシック" pitchFamily="-65" charset="-128"/>
                <a:cs typeface="ＭＳ Ｐゴシック" pitchFamily="18" charset="-128"/>
              </a:rPr>
              <a:t>And on the right side are the tasks of a dental technician, which are mainly:</a:t>
            </a:r>
          </a:p>
          <a:p>
            <a:r>
              <a:rPr lang="en-US" sz="1200" kern="1200" dirty="0">
                <a:solidFill>
                  <a:schemeClr val="tx1"/>
                </a:solidFill>
                <a:effectLst/>
                <a:latin typeface="Arial" pitchFamily="34" charset="0"/>
                <a:ea typeface="ＭＳ Ｐゴシック" pitchFamily="-65" charset="-128"/>
                <a:cs typeface="ＭＳ Ｐゴシック" pitchFamily="18" charset="-128"/>
              </a:rPr>
              <a:t>-Milling </a:t>
            </a:r>
          </a:p>
          <a:p>
            <a:r>
              <a:rPr lang="en-US" sz="1200" kern="1200" dirty="0">
                <a:solidFill>
                  <a:schemeClr val="tx1"/>
                </a:solidFill>
                <a:effectLst/>
                <a:latin typeface="Arial" pitchFamily="34" charset="0"/>
                <a:ea typeface="ＭＳ Ｐゴシック" pitchFamily="-65" charset="-128"/>
                <a:cs typeface="ＭＳ Ｐゴシック" pitchFamily="18" charset="-128"/>
              </a:rPr>
              <a:t>-Manually coloring using a brush</a:t>
            </a:r>
          </a:p>
          <a:p>
            <a:r>
              <a:rPr lang="en-US" sz="1200" kern="1200" dirty="0">
                <a:solidFill>
                  <a:schemeClr val="tx1"/>
                </a:solidFill>
                <a:effectLst/>
                <a:latin typeface="Arial" pitchFamily="34" charset="0"/>
                <a:ea typeface="ＭＳ Ｐゴシック" pitchFamily="-65" charset="-128"/>
                <a:cs typeface="ＭＳ Ｐゴシック" pitchFamily="18" charset="-128"/>
              </a:rPr>
              <a:t>-furnacing to burn the color to the Zirconia</a:t>
            </a:r>
          </a:p>
          <a:p>
            <a:r>
              <a:rPr lang="en-US" sz="1200" kern="1200" dirty="0">
                <a:solidFill>
                  <a:schemeClr val="tx1"/>
                </a:solidFill>
                <a:effectLst/>
                <a:latin typeface="Arial" pitchFamily="34" charset="0"/>
                <a:ea typeface="ＭＳ Ｐゴシック" pitchFamily="-65" charset="-128"/>
                <a:cs typeface="ＭＳ Ｐゴシック" pitchFamily="18" charset="-128"/>
              </a:rPr>
              <a:t>-and lastly polishing for a natural look.</a:t>
            </a:r>
          </a:p>
          <a:p>
            <a:r>
              <a:rPr lang="en-US" sz="1200" kern="1200" dirty="0">
                <a:solidFill>
                  <a:schemeClr val="tx1"/>
                </a:solidFill>
                <a:effectLst/>
                <a:latin typeface="Arial" pitchFamily="34" charset="0"/>
                <a:ea typeface="ＭＳ Ｐゴシック" pitchFamily="-65" charset="-128"/>
                <a:cs typeface="ＭＳ Ｐゴシック" pitchFamily="18" charset="-128"/>
              </a:rPr>
              <a:t>And the coloring part is the process, on which this thesis is focused </a:t>
            </a:r>
          </a:p>
        </p:txBody>
      </p:sp>
      <p:sp>
        <p:nvSpPr>
          <p:cNvPr id="4" name="Foliennummernplatzhalter 3"/>
          <p:cNvSpPr>
            <a:spLocks noGrp="1"/>
          </p:cNvSpPr>
          <p:nvPr>
            <p:ph type="sldNum" sz="quarter" idx="10"/>
          </p:nvPr>
        </p:nvSpPr>
        <p:spPr/>
        <p:txBody>
          <a:bodyPr/>
          <a:lstStyle/>
          <a:p>
            <a:fld id="{417E1024-5B52-481E-B5C4-364D396A5DDB}" type="slidenum">
              <a:rPr lang="de-DE" smtClean="0"/>
              <a:pPr/>
              <a:t>3</a:t>
            </a:fld>
            <a:endParaRPr lang="de-DE"/>
          </a:p>
        </p:txBody>
      </p:sp>
    </p:spTree>
    <p:extLst>
      <p:ext uri="{BB962C8B-B14F-4D97-AF65-F5344CB8AC3E}">
        <p14:creationId xmlns:p14="http://schemas.microsoft.com/office/powerpoint/2010/main" val="784607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Currently there are some drawbacks to the state of the art.</a:t>
            </a:r>
            <a:br>
              <a:rPr lang="en-US" sz="1200" kern="1200" dirty="0">
                <a:solidFill>
                  <a:schemeClr val="tx1"/>
                </a:solidFill>
                <a:effectLst/>
                <a:latin typeface="Arial" pitchFamily="34" charset="0"/>
                <a:ea typeface="ＭＳ Ｐゴシック" pitchFamily="-65" charset="-128"/>
                <a:cs typeface="ＭＳ Ｐゴシック" pitchFamily="18" charset="-128"/>
              </a:rPr>
            </a:br>
            <a:r>
              <a:rPr lang="en-US" sz="1200" kern="1200" dirty="0">
                <a:solidFill>
                  <a:schemeClr val="tx1"/>
                </a:solidFill>
                <a:effectLst/>
                <a:latin typeface="Arial" pitchFamily="34" charset="0"/>
                <a:ea typeface="ＭＳ Ｐゴシック" pitchFamily="-65" charset="-128"/>
                <a:cs typeface="ＭＳ Ｐゴシック" pitchFamily="18" charset="-128"/>
              </a:rPr>
              <a:t>1 Coloring a single tooth takes about 5 min, so for multiple teeth a considerable amount of time is required</a:t>
            </a:r>
          </a:p>
          <a:p>
            <a:r>
              <a:rPr lang="en-US" sz="1200" kern="1200" dirty="0">
                <a:solidFill>
                  <a:schemeClr val="tx1"/>
                </a:solidFill>
                <a:effectLst/>
                <a:latin typeface="Arial" pitchFamily="34" charset="0"/>
                <a:ea typeface="ＭＳ Ｐゴシック" pitchFamily="-65" charset="-128"/>
                <a:cs typeface="ＭＳ Ｐゴシック" pitchFamily="18" charset="-128"/>
              </a:rPr>
              <a:t>2 If the experience of the dental technologist is not satisfactory, color differences may appear between sequential teeth</a:t>
            </a:r>
          </a:p>
          <a:p>
            <a:r>
              <a:rPr lang="en-US" sz="1200" kern="1200" dirty="0">
                <a:solidFill>
                  <a:schemeClr val="tx1"/>
                </a:solidFill>
                <a:effectLst/>
                <a:latin typeface="Arial" pitchFamily="34" charset="0"/>
                <a:ea typeface="ＭＳ Ｐゴシック" pitchFamily="-65" charset="-128"/>
                <a:cs typeface="ＭＳ Ｐゴシック" pitchFamily="18" charset="-128"/>
              </a:rPr>
              <a:t>3 The whole crown coloring process relies on some qualitative recipes and mostly on experience, so there is no data like how much ink is required per mm^3 to obtain a color of A3 or B4 on the zirconia.</a:t>
            </a:r>
          </a:p>
          <a:p>
            <a:r>
              <a:rPr lang="en-US" sz="1200" kern="1200" dirty="0">
                <a:solidFill>
                  <a:schemeClr val="tx1"/>
                </a:solidFill>
                <a:effectLst/>
                <a:latin typeface="Arial" pitchFamily="34" charset="0"/>
                <a:ea typeface="ＭＳ Ｐゴシック" pitchFamily="-65" charset="-128"/>
                <a:cs typeface="ＭＳ Ｐゴシック" pitchFamily="18" charset="-128"/>
              </a:rPr>
              <a:t>4 Also the number of inks needed to acquire those shades is unnecessarily high.</a:t>
            </a:r>
          </a:p>
          <a:p>
            <a:r>
              <a:rPr lang="en-US" sz="1200" kern="1200" dirty="0">
                <a:solidFill>
                  <a:schemeClr val="tx1"/>
                </a:solidFill>
                <a:effectLst/>
                <a:latin typeface="Arial" pitchFamily="34" charset="0"/>
                <a:ea typeface="ＭＳ Ｐゴシック" pitchFamily="-65" charset="-128"/>
                <a:cs typeface="ＭＳ Ｐゴシック" pitchFamily="18" charset="-128"/>
              </a:rPr>
              <a:t>This is what the crowns look like after the technician is done with the manual coloring process.</a:t>
            </a:r>
          </a:p>
        </p:txBody>
      </p:sp>
      <p:sp>
        <p:nvSpPr>
          <p:cNvPr id="4" name="Foliennummernplatzhalter 3"/>
          <p:cNvSpPr>
            <a:spLocks noGrp="1"/>
          </p:cNvSpPr>
          <p:nvPr>
            <p:ph type="sldNum" sz="quarter" idx="10"/>
          </p:nvPr>
        </p:nvSpPr>
        <p:spPr/>
        <p:txBody>
          <a:bodyPr/>
          <a:lstStyle/>
          <a:p>
            <a:fld id="{417E1024-5B52-481E-B5C4-364D396A5DDB}" type="slidenum">
              <a:rPr lang="de-DE" smtClean="0"/>
              <a:pPr/>
              <a:t>4</a:t>
            </a:fld>
            <a:endParaRPr lang="de-DE"/>
          </a:p>
        </p:txBody>
      </p:sp>
    </p:spTree>
    <p:extLst>
      <p:ext uri="{BB962C8B-B14F-4D97-AF65-F5344CB8AC3E}">
        <p14:creationId xmlns:p14="http://schemas.microsoft.com/office/powerpoint/2010/main" val="733000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In frame of this thesis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-a process is to be developed for generation of the dental color shades using an inkjet printer.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34" charset="0"/>
              <a:ea typeface="ＭＳ Ｐゴシック" pitchFamily="-65" charset="-128"/>
              <a:cs typeface="ＭＳ Ｐゴシック" pitchFamily="1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-the </a:t>
            </a:r>
            <a:r>
              <a:rPr lang="en-US" sz="1200" b="1" kern="1200" dirty="0">
                <a:solidFill>
                  <a:schemeClr val="tx1"/>
                </a:solidFill>
                <a:effectLst/>
                <a:latin typeface="Arial" pitchFamily="34" charset="0"/>
                <a:ea typeface="ＭＳ Ｐゴシック" pitchFamily="-65" charset="-128"/>
                <a:cs typeface="ＭＳ Ｐゴシック" pitchFamily="18" charset="-128"/>
              </a:rPr>
              <a:t>specs of the printing system</a:t>
            </a:r>
            <a:r>
              <a:rPr lang="en-US" sz="1200" kern="1200" dirty="0">
                <a:solidFill>
                  <a:schemeClr val="tx1"/>
                </a:solidFill>
                <a:effectLst/>
                <a:latin typeface="Arial" pitchFamily="34" charset="0"/>
                <a:ea typeface="ＭＳ Ｐゴシック" pitchFamily="-65" charset="-128"/>
                <a:cs typeface="ＭＳ Ｐゴシック" pitchFamily="18" charset="-128"/>
              </a:rPr>
              <a:t>, like </a:t>
            </a:r>
            <a:r>
              <a:rPr lang="en-US" sz="1200" b="1" kern="1200" dirty="0">
                <a:solidFill>
                  <a:schemeClr val="tx1"/>
                </a:solidFill>
                <a:effectLst/>
                <a:latin typeface="Arial" pitchFamily="34" charset="0"/>
                <a:ea typeface="ＭＳ Ｐゴシック" pitchFamily="-65" charset="-128"/>
                <a:cs typeface="ＭＳ Ｐゴシック" pitchFamily="18" charset="-128"/>
              </a:rPr>
              <a:t>drop volume or the max printing distance</a:t>
            </a:r>
            <a:r>
              <a:rPr lang="en-US" sz="1200" kern="1200" dirty="0">
                <a:solidFill>
                  <a:schemeClr val="tx1"/>
                </a:solidFill>
                <a:effectLst/>
                <a:latin typeface="Arial" pitchFamily="34" charset="0"/>
                <a:ea typeface="ＭＳ Ｐゴシック" pitchFamily="-65" charset="-128"/>
                <a:cs typeface="ＭＳ Ｐゴシック" pitchFamily="18" charset="-128"/>
              </a:rPr>
              <a:t>, are to be determined.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34" charset="0"/>
              <a:ea typeface="ＭＳ Ｐゴシック" pitchFamily="-65" charset="-128"/>
              <a:cs typeface="ＭＳ Ｐゴシック" pitchFamily="1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-Afterwards an </a:t>
            </a:r>
            <a:r>
              <a:rPr lang="en-US" sz="1200" b="1" kern="1200" dirty="0">
                <a:solidFill>
                  <a:schemeClr val="tx1"/>
                </a:solidFill>
                <a:effectLst/>
                <a:latin typeface="Arial" pitchFamily="34" charset="0"/>
                <a:ea typeface="ＭＳ Ｐゴシック" pitchFamily="-65" charset="-128"/>
                <a:cs typeface="ＭＳ Ｐゴシック" pitchFamily="18" charset="-128"/>
              </a:rPr>
              <a:t>adequate droplet generator is to be selected</a:t>
            </a:r>
            <a:r>
              <a:rPr lang="en-US" sz="1200" kern="1200" dirty="0">
                <a:solidFill>
                  <a:schemeClr val="tx1"/>
                </a:solidFill>
                <a:effectLst/>
                <a:latin typeface="Arial" pitchFamily="34" charset="0"/>
                <a:ea typeface="ＭＳ Ｐゴシック" pitchFamily="-65" charset="-128"/>
                <a:cs typeface="ＭＳ Ｐゴシック" pitchFamily="18" charset="-128"/>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34" charset="0"/>
              <a:ea typeface="ＭＳ Ｐゴシック" pitchFamily="-65" charset="-128"/>
              <a:cs typeface="ＭＳ Ｐゴシック" pitchFamily="1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-With piezoelectric droplet generators, smaller and faster drops are possible but electromagnetic ones are cheaper.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Arial" pitchFamily="34" charset="0"/>
              <a:ea typeface="ＭＳ Ｐゴシック" pitchFamily="-65" charset="-128"/>
              <a:cs typeface="ＭＳ Ｐゴシック" pitchFamily="18"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Arial" pitchFamily="34" charset="0"/>
                <a:ea typeface="ＭＳ Ｐゴシック" pitchFamily="-65" charset="-128"/>
                <a:cs typeface="ＭＳ Ｐゴシック" pitchFamily="18" charset="-128"/>
              </a:rPr>
              <a:t>-At last the </a:t>
            </a:r>
            <a:r>
              <a:rPr lang="en-US" sz="1200" b="1" kern="1200" dirty="0">
                <a:solidFill>
                  <a:schemeClr val="tx1"/>
                </a:solidFill>
                <a:effectLst/>
                <a:latin typeface="Arial" pitchFamily="34" charset="0"/>
                <a:ea typeface="ＭＳ Ｐゴシック" pitchFamily="-65" charset="-128"/>
                <a:cs typeface="ＭＳ Ｐゴシック" pitchFamily="18" charset="-128"/>
              </a:rPr>
              <a:t>generated shades are to be verified </a:t>
            </a:r>
            <a:r>
              <a:rPr lang="en-US" sz="1200" kern="1200" dirty="0">
                <a:solidFill>
                  <a:schemeClr val="tx1"/>
                </a:solidFill>
                <a:effectLst/>
                <a:latin typeface="Arial" pitchFamily="34" charset="0"/>
                <a:ea typeface="ＭＳ Ｐゴシック" pitchFamily="-65" charset="-128"/>
                <a:cs typeface="ＭＳ Ｐゴシック" pitchFamily="18" charset="-128"/>
              </a:rPr>
              <a:t>with the existing color standards</a:t>
            </a:r>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5</a:t>
            </a:fld>
            <a:endParaRPr lang="de-DE"/>
          </a:p>
        </p:txBody>
      </p:sp>
    </p:spTree>
    <p:extLst>
      <p:ext uri="{BB962C8B-B14F-4D97-AF65-F5344CB8AC3E}">
        <p14:creationId xmlns:p14="http://schemas.microsoft.com/office/powerpoint/2010/main" val="73300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One of the most important advantages is quantification of the coloring process followed by the printing process. </a:t>
            </a:r>
          </a:p>
          <a:p>
            <a:r>
              <a:rPr lang="en-US" sz="1200" kern="1200" dirty="0">
                <a:solidFill>
                  <a:schemeClr val="tx1"/>
                </a:solidFill>
                <a:effectLst/>
                <a:latin typeface="Arial" pitchFamily="34" charset="0"/>
                <a:ea typeface="ＭＳ Ｐゴシック" pitchFamily="-65" charset="-128"/>
                <a:cs typeface="ＭＳ Ｐゴシック" pitchFamily="18" charset="-128"/>
              </a:rPr>
              <a:t>So that, the automated printing can be enabled. </a:t>
            </a:r>
          </a:p>
          <a:p>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Determining the adequate drop volume provides us the needed information for selecting the droplet generator type early in the product development cycle.</a:t>
            </a:r>
          </a:p>
          <a:p>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Also, the whole spectrum of shades can be obtained with only 5 inks by halftone printing.</a:t>
            </a:r>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6</a:t>
            </a:fld>
            <a:endParaRPr lang="de-DE"/>
          </a:p>
        </p:txBody>
      </p:sp>
    </p:spTree>
    <p:extLst>
      <p:ext uri="{BB962C8B-B14F-4D97-AF65-F5344CB8AC3E}">
        <p14:creationId xmlns:p14="http://schemas.microsoft.com/office/powerpoint/2010/main" val="733000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The structural concept is utilization of a 5-axis printing system. </a:t>
            </a:r>
          </a:p>
          <a:p>
            <a:r>
              <a:rPr lang="en-US" sz="1200" kern="1200" dirty="0">
                <a:solidFill>
                  <a:schemeClr val="tx1"/>
                </a:solidFill>
                <a:effectLst/>
                <a:latin typeface="Arial" pitchFamily="34" charset="0"/>
                <a:ea typeface="ＭＳ Ｐゴシック" pitchFamily="-65" charset="-128"/>
                <a:cs typeface="ＭＳ Ｐゴシック" pitchFamily="18" charset="-128"/>
              </a:rPr>
              <a:t>-4 base colors with the highest saturation (A,B,C and D4) are to be used with the brightener instead of 16 predefined shades. </a:t>
            </a:r>
          </a:p>
          <a:p>
            <a:r>
              <a:rPr lang="en-US" sz="1200" kern="1200" dirty="0">
                <a:solidFill>
                  <a:schemeClr val="tx1"/>
                </a:solidFill>
                <a:effectLst/>
                <a:latin typeface="Arial" pitchFamily="34" charset="0"/>
                <a:ea typeface="ＭＳ Ｐゴシック" pitchFamily="-65" charset="-128"/>
                <a:cs typeface="ＭＳ Ｐゴシック" pitchFamily="18" charset="-128"/>
              </a:rPr>
              <a:t>-The amount of the brightener defines the shade of the color. </a:t>
            </a:r>
          </a:p>
          <a:p>
            <a:r>
              <a:rPr lang="en-US" sz="1200" b="1" kern="1200" dirty="0">
                <a:solidFill>
                  <a:schemeClr val="tx1"/>
                </a:solidFill>
                <a:effectLst/>
                <a:latin typeface="Arial" pitchFamily="34" charset="0"/>
                <a:ea typeface="ＭＳ Ｐゴシック" pitchFamily="-65" charset="-128"/>
                <a:cs typeface="ＭＳ Ｐゴシック" pitchFamily="18" charset="-128"/>
              </a:rPr>
              <a:t>-</a:t>
            </a:r>
            <a:r>
              <a:rPr lang="en-US" sz="1200" kern="1200" dirty="0">
                <a:solidFill>
                  <a:schemeClr val="tx1"/>
                </a:solidFill>
                <a:effectLst/>
                <a:latin typeface="Arial" pitchFamily="34" charset="0"/>
                <a:ea typeface="ＭＳ Ｐゴシック" pitchFamily="-65" charset="-128"/>
                <a:cs typeface="ＭＳ Ｐゴシック" pitchFamily="18" charset="-128"/>
              </a:rPr>
              <a:t>A 3-axis table and the 2-axis nozzle holder are responsible for the coordination during the printing process..</a:t>
            </a:r>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7</a:t>
            </a:fld>
            <a:endParaRPr lang="de-DE"/>
          </a:p>
        </p:txBody>
      </p:sp>
    </p:spTree>
    <p:extLst>
      <p:ext uri="{BB962C8B-B14F-4D97-AF65-F5344CB8AC3E}">
        <p14:creationId xmlns:p14="http://schemas.microsoft.com/office/powerpoint/2010/main" val="3620219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a:solidFill>
                  <a:schemeClr val="tx1"/>
                </a:solidFill>
                <a:effectLst/>
                <a:latin typeface="Arial" pitchFamily="34" charset="0"/>
                <a:ea typeface="ＭＳ Ｐゴシック" pitchFamily="-65" charset="-128"/>
                <a:cs typeface="ＭＳ Ｐゴシック" pitchFamily="18" charset="-128"/>
              </a:rPr>
              <a:t>The process concept is realized in three stages. Each stage depends on the previous one and That’s the progress so far.</a:t>
            </a:r>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8</a:t>
            </a:fld>
            <a:endParaRPr lang="de-DE"/>
          </a:p>
        </p:txBody>
      </p:sp>
    </p:spTree>
    <p:extLst>
      <p:ext uri="{BB962C8B-B14F-4D97-AF65-F5344CB8AC3E}">
        <p14:creationId xmlns:p14="http://schemas.microsoft.com/office/powerpoint/2010/main" val="3849724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a:t>
            </a:r>
            <a:r>
              <a:rPr lang="en-US" sz="1200" b="1" kern="1200" dirty="0">
                <a:solidFill>
                  <a:schemeClr val="tx1"/>
                </a:solidFill>
                <a:effectLst/>
                <a:latin typeface="Arial" pitchFamily="34" charset="0"/>
                <a:ea typeface="ＭＳ Ｐゴシック" pitchFamily="-65" charset="-128"/>
                <a:cs typeface="ＭＳ Ｐゴシック" pitchFamily="18" charset="-128"/>
              </a:rPr>
              <a:t>First stage is finding </a:t>
            </a:r>
            <a:r>
              <a:rPr lang="en-US" sz="1200" kern="1200" dirty="0">
                <a:solidFill>
                  <a:schemeClr val="tx1"/>
                </a:solidFill>
                <a:effectLst/>
                <a:latin typeface="Arial" pitchFamily="34" charset="0"/>
                <a:ea typeface="ＭＳ Ｐゴシック" pitchFamily="-65" charset="-128"/>
                <a:cs typeface="ＭＳ Ｐゴシック" pitchFamily="18" charset="-128"/>
              </a:rPr>
              <a:t>the ink and ceramic properties, </a:t>
            </a:r>
            <a:r>
              <a:rPr lang="en-US" sz="1200" b="1" kern="1200" dirty="0">
                <a:solidFill>
                  <a:schemeClr val="tx1"/>
                </a:solidFill>
                <a:effectLst/>
                <a:latin typeface="Arial" pitchFamily="34" charset="0"/>
                <a:ea typeface="ＭＳ Ｐゴシック" pitchFamily="-65" charset="-128"/>
                <a:cs typeface="ＭＳ Ｐゴシック" pitchFamily="18" charset="-128"/>
              </a:rPr>
              <a:t>such as </a:t>
            </a:r>
            <a:r>
              <a:rPr lang="en-US" sz="1200" kern="1200" dirty="0">
                <a:solidFill>
                  <a:schemeClr val="tx1"/>
                </a:solidFill>
                <a:effectLst/>
                <a:latin typeface="Arial" pitchFamily="34" charset="0"/>
                <a:ea typeface="ＭＳ Ｐゴシック" pitchFamily="-65" charset="-128"/>
                <a:cs typeface="ＭＳ Ｐゴシック" pitchFamily="18" charset="-128"/>
              </a:rPr>
              <a:t>ink viscosity and surface tension, ceramic void fraction and ink absorption time.</a:t>
            </a:r>
          </a:p>
          <a:p>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a:t>
            </a:r>
            <a:r>
              <a:rPr lang="en-US" sz="1200" b="1" kern="1200" dirty="0">
                <a:solidFill>
                  <a:schemeClr val="tx1"/>
                </a:solidFill>
                <a:effectLst/>
                <a:latin typeface="Arial" pitchFamily="34" charset="0"/>
                <a:ea typeface="ＭＳ Ｐゴシック" pitchFamily="-65" charset="-128"/>
                <a:cs typeface="ＭＳ Ｐゴシック" pitchFamily="18" charset="-128"/>
              </a:rPr>
              <a:t>Second stage is determination of </a:t>
            </a:r>
            <a:r>
              <a:rPr lang="en-US" sz="1200" kern="1200" dirty="0">
                <a:solidFill>
                  <a:schemeClr val="tx1"/>
                </a:solidFill>
                <a:effectLst/>
                <a:latin typeface="Arial" pitchFamily="34" charset="0"/>
                <a:ea typeface="ＭＳ Ｐゴシック" pitchFamily="-65" charset="-128"/>
                <a:cs typeface="ＭＳ Ｐゴシック" pitchFamily="18" charset="-128"/>
              </a:rPr>
              <a:t>drop properties and deployment metrics, </a:t>
            </a:r>
            <a:r>
              <a:rPr lang="en-US" sz="1200" b="1" kern="1200" dirty="0">
                <a:solidFill>
                  <a:schemeClr val="tx1"/>
                </a:solidFill>
                <a:effectLst/>
                <a:latin typeface="Arial" pitchFamily="34" charset="0"/>
                <a:ea typeface="ＭＳ Ｐゴシック" pitchFamily="-65" charset="-128"/>
                <a:cs typeface="ＭＳ Ｐゴシック" pitchFamily="18" charset="-128"/>
              </a:rPr>
              <a:t>which consist of </a:t>
            </a:r>
            <a:r>
              <a:rPr lang="en-US" sz="1200" kern="1200" dirty="0">
                <a:solidFill>
                  <a:schemeClr val="tx1"/>
                </a:solidFill>
                <a:effectLst/>
                <a:latin typeface="Arial" pitchFamily="34" charset="0"/>
                <a:ea typeface="ＭＳ Ｐゴシック" pitchFamily="-65" charset="-128"/>
                <a:cs typeface="ＭＳ Ｐゴシック" pitchFamily="18" charset="-128"/>
              </a:rPr>
              <a:t>drop volume, nozzle escape velocity of the drops, the optimal distance between the nozzle and zirconia surface and the angle between the drop projectile and the surface.</a:t>
            </a:r>
          </a:p>
          <a:p>
            <a:endParaRPr lang="en-US" sz="1200" kern="1200" dirty="0">
              <a:solidFill>
                <a:schemeClr val="tx1"/>
              </a:solidFill>
              <a:effectLst/>
              <a:latin typeface="Arial" pitchFamily="34" charset="0"/>
              <a:ea typeface="ＭＳ Ｐゴシック" pitchFamily="-65" charset="-128"/>
              <a:cs typeface="ＭＳ Ｐゴシック" pitchFamily="18" charset="-128"/>
            </a:endParaRPr>
          </a:p>
          <a:p>
            <a:r>
              <a:rPr lang="en-US" sz="1200" kern="1200" dirty="0">
                <a:solidFill>
                  <a:schemeClr val="tx1"/>
                </a:solidFill>
                <a:effectLst/>
                <a:latin typeface="Arial" pitchFamily="34" charset="0"/>
                <a:ea typeface="ＭＳ Ｐゴシック" pitchFamily="-65" charset="-128"/>
                <a:cs typeface="ＭＳ Ｐゴシック" pitchFamily="18" charset="-128"/>
              </a:rPr>
              <a:t>-</a:t>
            </a:r>
            <a:r>
              <a:rPr lang="en-US" sz="1200" b="1" kern="1200" dirty="0">
                <a:solidFill>
                  <a:schemeClr val="tx1"/>
                </a:solidFill>
                <a:effectLst/>
                <a:latin typeface="Arial" pitchFamily="34" charset="0"/>
                <a:ea typeface="ＭＳ Ｐゴシック" pitchFamily="-65" charset="-128"/>
                <a:cs typeface="ＭＳ Ｐゴシック" pitchFamily="18" charset="-128"/>
              </a:rPr>
              <a:t>The aspects to be considered under the </a:t>
            </a:r>
            <a:r>
              <a:rPr lang="en-US" sz="1200" kern="1200" dirty="0">
                <a:solidFill>
                  <a:schemeClr val="tx1"/>
                </a:solidFill>
                <a:effectLst/>
                <a:latin typeface="Arial" pitchFamily="34" charset="0"/>
                <a:ea typeface="ＭＳ Ｐゴシック" pitchFamily="-65" charset="-128"/>
                <a:cs typeface="ＭＳ Ｐゴシック" pitchFamily="18" charset="-128"/>
              </a:rPr>
              <a:t>third stage color and shade acquisition </a:t>
            </a:r>
            <a:r>
              <a:rPr lang="en-US" sz="1200" b="1" kern="1200" dirty="0">
                <a:solidFill>
                  <a:schemeClr val="tx1"/>
                </a:solidFill>
                <a:effectLst/>
                <a:latin typeface="Arial" pitchFamily="34" charset="0"/>
                <a:ea typeface="ＭＳ Ｐゴシック" pitchFamily="-65" charset="-128"/>
                <a:cs typeface="ＭＳ Ｐゴシック" pitchFamily="18" charset="-128"/>
              </a:rPr>
              <a:t>are</a:t>
            </a:r>
            <a:r>
              <a:rPr lang="en-US" sz="1200" kern="1200" dirty="0">
                <a:solidFill>
                  <a:schemeClr val="tx1"/>
                </a:solidFill>
                <a:effectLst/>
                <a:latin typeface="Arial" pitchFamily="34" charset="0"/>
                <a:ea typeface="ＭＳ Ｐゴシック" pitchFamily="-65" charset="-128"/>
                <a:cs typeface="ＭＳ Ｐゴシック" pitchFamily="18" charset="-128"/>
              </a:rPr>
              <a:t> trace distance (the distance between two sequential lines on the printed surface), proximity effect, which refers to how the proximity of two colored areas affect the shade of the uncolored area in between and finally the dependency of the shade on the brightener ratio</a:t>
            </a:r>
            <a:endParaRPr lang="de-DE" dirty="0"/>
          </a:p>
          <a:p>
            <a:endParaRPr lang="de-DE" dirty="0"/>
          </a:p>
        </p:txBody>
      </p:sp>
      <p:sp>
        <p:nvSpPr>
          <p:cNvPr id="4" name="Foliennummernplatzhalter 3"/>
          <p:cNvSpPr>
            <a:spLocks noGrp="1"/>
          </p:cNvSpPr>
          <p:nvPr>
            <p:ph type="sldNum" sz="quarter" idx="10"/>
          </p:nvPr>
        </p:nvSpPr>
        <p:spPr/>
        <p:txBody>
          <a:bodyPr/>
          <a:lstStyle/>
          <a:p>
            <a:fld id="{417E1024-5B52-481E-B5C4-364D396A5DDB}" type="slidenum">
              <a:rPr lang="de-DE" smtClean="0"/>
              <a:pPr/>
              <a:t>9</a:t>
            </a:fld>
            <a:endParaRPr lang="de-DE"/>
          </a:p>
        </p:txBody>
      </p:sp>
    </p:spTree>
    <p:extLst>
      <p:ext uri="{BB962C8B-B14F-4D97-AF65-F5344CB8AC3E}">
        <p14:creationId xmlns:p14="http://schemas.microsoft.com/office/powerpoint/2010/main" val="1534435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5" name="Line 22"/>
          <p:cNvSpPr>
            <a:spLocks noChangeShapeType="1"/>
          </p:cNvSpPr>
          <p:nvPr userDrawn="1"/>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a typeface="ＭＳ Ｐゴシック" pitchFamily="18" charset="-128"/>
              <a:cs typeface="ＭＳ Ｐゴシック" pitchFamily="18" charset="-128"/>
            </a:endParaRPr>
          </a:p>
        </p:txBody>
      </p:sp>
      <p:sp>
        <p:nvSpPr>
          <p:cNvPr id="6" name="Line 23"/>
          <p:cNvSpPr>
            <a:spLocks noChangeShapeType="1"/>
          </p:cNvSpPr>
          <p:nvPr userDrawn="1"/>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a typeface="ＭＳ Ｐゴシック" pitchFamily="18" charset="-128"/>
              <a:cs typeface="ＭＳ Ｐゴシック" pitchFamily="18" charset="-128"/>
            </a:endParaRPr>
          </a:p>
        </p:txBody>
      </p:sp>
      <p:sp>
        <p:nvSpPr>
          <p:cNvPr id="11267" name="Rectangle 3"/>
          <p:cNvSpPr>
            <a:spLocks noGrp="1" noChangeArrowheads="1"/>
          </p:cNvSpPr>
          <p:nvPr>
            <p:ph type="ctrTitle"/>
          </p:nvPr>
        </p:nvSpPr>
        <p:spPr>
          <a:xfrm>
            <a:off x="495300" y="1828800"/>
            <a:ext cx="8128000" cy="1295400"/>
          </a:xfrm>
        </p:spPr>
        <p:txBody>
          <a:bodyPr/>
          <a:lstStyle>
            <a:lvl1pPr algn="ctr">
              <a:defRPr sz="3200" b="1"/>
            </a:lvl1pPr>
          </a:lstStyle>
          <a:p>
            <a:r>
              <a:rPr lang="en-US"/>
              <a:t>Click to edit Master title style</a:t>
            </a:r>
            <a:endParaRPr lang="de-DE" dirty="0"/>
          </a:p>
        </p:txBody>
      </p:sp>
      <p:sp>
        <p:nvSpPr>
          <p:cNvPr id="11268" name="Rectangle 4"/>
          <p:cNvSpPr>
            <a:spLocks noGrp="1" noChangeArrowheads="1"/>
          </p:cNvSpPr>
          <p:nvPr>
            <p:ph type="subTitle" idx="1"/>
          </p:nvPr>
        </p:nvSpPr>
        <p:spPr>
          <a:xfrm>
            <a:off x="508000" y="3429000"/>
            <a:ext cx="8128000" cy="1752600"/>
          </a:xfrm>
        </p:spPr>
        <p:txBody>
          <a:bodyPr/>
          <a:lstStyle>
            <a:lvl1pPr marL="0" indent="0" algn="ctr">
              <a:buFontTx/>
              <a:buNone/>
              <a:defRPr sz="2400"/>
            </a:lvl1pPr>
          </a:lstStyle>
          <a:p>
            <a:r>
              <a:rPr lang="en-US"/>
              <a:t>Click to edit Master subtitle style</a:t>
            </a:r>
            <a:endParaRPr lang="de-DE" dirty="0"/>
          </a:p>
        </p:txBody>
      </p:sp>
      <p:sp>
        <p:nvSpPr>
          <p:cNvPr id="18" name="Rectangle 4"/>
          <p:cNvSpPr>
            <a:spLocks noGrp="1" noChangeArrowheads="1"/>
          </p:cNvSpPr>
          <p:nvPr>
            <p:ph type="dt" sz="half" idx="2"/>
          </p:nvPr>
        </p:nvSpPr>
        <p:spPr bwMode="auto">
          <a:xfrm>
            <a:off x="508000" y="6400800"/>
            <a:ext cx="1139825"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a:lvl1pPr>
          </a:lstStyle>
          <a:p>
            <a:fld id="{49FC8B5F-9225-406C-921D-EB39474E49CE}" type="datetime1">
              <a:rPr lang="de-DE" smtClean="0"/>
              <a:t>08.02.2018</a:t>
            </a:fld>
            <a:endParaRPr lang="de-DE" dirty="0"/>
          </a:p>
        </p:txBody>
      </p:sp>
      <p:sp>
        <p:nvSpPr>
          <p:cNvPr id="19" name="Rectangle 5"/>
          <p:cNvSpPr>
            <a:spLocks noGrp="1" noChangeArrowheads="1"/>
          </p:cNvSpPr>
          <p:nvPr>
            <p:ph type="ftr" sz="quarter" idx="3"/>
          </p:nvPr>
        </p:nvSpPr>
        <p:spPr bwMode="auto">
          <a:xfrm>
            <a:off x="2062163" y="6400800"/>
            <a:ext cx="539115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1200" b="1"/>
            </a:lvl1pPr>
          </a:lstStyle>
          <a:p>
            <a:r>
              <a:rPr lang="en-US"/>
              <a:t>&lt;SA/DA/BA/MA&gt;:"&lt;Titel&gt;"</a:t>
            </a:r>
            <a:endParaRPr lang="de-DE" dirty="0"/>
          </a:p>
        </p:txBody>
      </p:sp>
      <p:sp>
        <p:nvSpPr>
          <p:cNvPr id="20" name="Rectangle 6"/>
          <p:cNvSpPr>
            <a:spLocks noGrp="1" noChangeArrowheads="1"/>
          </p:cNvSpPr>
          <p:nvPr>
            <p:ph type="sldNum" sz="quarter" idx="4"/>
          </p:nvPr>
        </p:nvSpPr>
        <p:spPr bwMode="auto">
          <a:xfrm>
            <a:off x="7867650" y="6400800"/>
            <a:ext cx="76835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fld id="{D137F6C0-61EA-403E-800C-2B59F387F180}" type="slidenum">
              <a:rPr lang="de-DE"/>
              <a:pPr/>
              <a:t>‹#›</a:t>
            </a:fld>
            <a:endParaRPr lang="de-DE"/>
          </a:p>
        </p:txBody>
      </p:sp>
      <p:sp>
        <p:nvSpPr>
          <p:cNvPr id="15" name="Text Box 18"/>
          <p:cNvSpPr txBox="1">
            <a:spLocks noChangeArrowheads="1"/>
          </p:cNvSpPr>
          <p:nvPr userDrawn="1"/>
        </p:nvSpPr>
        <p:spPr bwMode="auto">
          <a:xfrm>
            <a:off x="6229350" y="479425"/>
            <a:ext cx="1841500" cy="228600"/>
          </a:xfrm>
          <a:prstGeom prst="rect">
            <a:avLst/>
          </a:prstGeom>
          <a:noFill/>
          <a:ln w="9525">
            <a:noFill/>
            <a:miter lim="800000"/>
            <a:headEnd/>
            <a:tailEnd/>
          </a:ln>
          <a:effectLst/>
        </p:spPr>
        <p:txBody>
          <a:bodyPr wrap="none">
            <a:spAutoFit/>
          </a:bodyPr>
          <a:lstStyle>
            <a:lvl1pPr>
              <a:defRPr sz="2000">
                <a:solidFill>
                  <a:schemeClr val="tx1"/>
                </a:solidFill>
                <a:latin typeface="Arial" charset="0"/>
                <a:ea typeface="ＭＳ Ｐゴシック" pitchFamily="6" charset="-128"/>
              </a:defRPr>
            </a:lvl1pPr>
            <a:lvl2pPr marL="37931725" indent="-37474525">
              <a:defRPr sz="2000">
                <a:solidFill>
                  <a:schemeClr val="tx1"/>
                </a:solidFill>
                <a:latin typeface="Arial" charset="0"/>
                <a:ea typeface="ＭＳ Ｐゴシック" pitchFamily="6" charset="-128"/>
              </a:defRPr>
            </a:lvl2pPr>
            <a:lvl3pPr>
              <a:defRPr sz="2000">
                <a:solidFill>
                  <a:schemeClr val="tx1"/>
                </a:solidFill>
                <a:latin typeface="Arial" charset="0"/>
                <a:ea typeface="ＭＳ Ｐゴシック" pitchFamily="6" charset="-128"/>
              </a:defRPr>
            </a:lvl3pPr>
            <a:lvl4pPr>
              <a:defRPr sz="2000">
                <a:solidFill>
                  <a:schemeClr val="tx1"/>
                </a:solidFill>
                <a:latin typeface="Arial" charset="0"/>
                <a:ea typeface="ＭＳ Ｐゴシック" pitchFamily="6" charset="-128"/>
              </a:defRPr>
            </a:lvl4pPr>
            <a:lvl5pPr>
              <a:defRPr sz="2000">
                <a:solidFill>
                  <a:schemeClr val="tx1"/>
                </a:solidFill>
                <a:latin typeface="Arial" charset="0"/>
                <a:ea typeface="ＭＳ Ｐゴシック" pitchFamily="6" charset="-128"/>
              </a:defRPr>
            </a:lvl5pPr>
            <a:lvl6pPr marL="457200" eaLnBrk="0" fontAlgn="base" hangingPunct="0">
              <a:spcBef>
                <a:spcPct val="0"/>
              </a:spcBef>
              <a:spcAft>
                <a:spcPct val="0"/>
              </a:spcAft>
              <a:defRPr sz="2000">
                <a:solidFill>
                  <a:schemeClr val="tx1"/>
                </a:solidFill>
                <a:latin typeface="Arial" charset="0"/>
                <a:ea typeface="ＭＳ Ｐゴシック" pitchFamily="6" charset="-128"/>
              </a:defRPr>
            </a:lvl6pPr>
            <a:lvl7pPr marL="914400" eaLnBrk="0" fontAlgn="base" hangingPunct="0">
              <a:spcBef>
                <a:spcPct val="0"/>
              </a:spcBef>
              <a:spcAft>
                <a:spcPct val="0"/>
              </a:spcAft>
              <a:defRPr sz="2000">
                <a:solidFill>
                  <a:schemeClr val="tx1"/>
                </a:solidFill>
                <a:latin typeface="Arial" charset="0"/>
                <a:ea typeface="ＭＳ Ｐゴシック" pitchFamily="6" charset="-128"/>
              </a:defRPr>
            </a:lvl7pPr>
            <a:lvl8pPr marL="1371600" eaLnBrk="0" fontAlgn="base" hangingPunct="0">
              <a:spcBef>
                <a:spcPct val="0"/>
              </a:spcBef>
              <a:spcAft>
                <a:spcPct val="0"/>
              </a:spcAft>
              <a:defRPr sz="2000">
                <a:solidFill>
                  <a:schemeClr val="tx1"/>
                </a:solidFill>
                <a:latin typeface="Arial" charset="0"/>
                <a:ea typeface="ＭＳ Ｐゴシック" pitchFamily="6" charset="-128"/>
              </a:defRPr>
            </a:lvl8pPr>
            <a:lvl9pPr marL="1828800" eaLnBrk="0" fontAlgn="base" hangingPunct="0">
              <a:spcBef>
                <a:spcPct val="0"/>
              </a:spcBef>
              <a:spcAft>
                <a:spcPct val="0"/>
              </a:spcAft>
              <a:defRPr sz="2000">
                <a:solidFill>
                  <a:schemeClr val="tx1"/>
                </a:solidFill>
                <a:latin typeface="Arial" charset="0"/>
                <a:ea typeface="ＭＳ Ｐゴシック" pitchFamily="6" charset="-128"/>
              </a:defRPr>
            </a:lvl9pPr>
          </a:lstStyle>
          <a:p>
            <a:r>
              <a:rPr lang="de-DE" sz="900" dirty="0">
                <a:solidFill>
                  <a:schemeClr val="bg2"/>
                </a:solidFill>
              </a:rPr>
              <a:t>Technische Universität München</a:t>
            </a:r>
          </a:p>
        </p:txBody>
      </p:sp>
      <p:pic>
        <p:nvPicPr>
          <p:cNvPr id="16" name="Picture 2" descr="C:\Users\Flopc\Desktop\ppt\TUMLogo_oZ_Vollfl_blau_RGB.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5925" y="325438"/>
            <a:ext cx="6064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Grafik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23405" y="325713"/>
            <a:ext cx="1323049" cy="320400"/>
          </a:xfrm>
          <a:prstGeom prst="rect">
            <a:avLst/>
          </a:prstGeom>
        </p:spPr>
      </p:pic>
      <p:sp>
        <p:nvSpPr>
          <p:cNvPr id="21" name="Text Box 18"/>
          <p:cNvSpPr txBox="1">
            <a:spLocks noChangeArrowheads="1"/>
          </p:cNvSpPr>
          <p:nvPr userDrawn="1"/>
        </p:nvSpPr>
        <p:spPr bwMode="auto">
          <a:xfrm>
            <a:off x="2065505" y="338693"/>
            <a:ext cx="3294492" cy="369332"/>
          </a:xfrm>
          <a:prstGeom prst="rect">
            <a:avLst/>
          </a:prstGeom>
          <a:noFill/>
          <a:ln w="9525">
            <a:noFill/>
            <a:miter lim="800000"/>
            <a:headEnd/>
            <a:tailEnd/>
          </a:ln>
          <a:effectLst/>
        </p:spPr>
        <p:txBody>
          <a:bodyPr wrap="none">
            <a:spAutoFit/>
          </a:bodyPr>
          <a:lstStyle>
            <a:lvl1pPr>
              <a:defRPr sz="2000">
                <a:solidFill>
                  <a:schemeClr val="tx1"/>
                </a:solidFill>
                <a:latin typeface="Arial" charset="0"/>
                <a:ea typeface="ＭＳ Ｐゴシック" pitchFamily="6" charset="-128"/>
              </a:defRPr>
            </a:lvl1pPr>
            <a:lvl2pPr marL="37931725" indent="-37474525">
              <a:defRPr sz="2000">
                <a:solidFill>
                  <a:schemeClr val="tx1"/>
                </a:solidFill>
                <a:latin typeface="Arial" charset="0"/>
                <a:ea typeface="ＭＳ Ｐゴシック" pitchFamily="6" charset="-128"/>
              </a:defRPr>
            </a:lvl2pPr>
            <a:lvl3pPr>
              <a:defRPr sz="2000">
                <a:solidFill>
                  <a:schemeClr val="tx1"/>
                </a:solidFill>
                <a:latin typeface="Arial" charset="0"/>
                <a:ea typeface="ＭＳ Ｐゴシック" pitchFamily="6" charset="-128"/>
              </a:defRPr>
            </a:lvl3pPr>
            <a:lvl4pPr>
              <a:defRPr sz="2000">
                <a:solidFill>
                  <a:schemeClr val="tx1"/>
                </a:solidFill>
                <a:latin typeface="Arial" charset="0"/>
                <a:ea typeface="ＭＳ Ｐゴシック" pitchFamily="6" charset="-128"/>
              </a:defRPr>
            </a:lvl4pPr>
            <a:lvl5pPr>
              <a:defRPr sz="2000">
                <a:solidFill>
                  <a:schemeClr val="tx1"/>
                </a:solidFill>
                <a:latin typeface="Arial" charset="0"/>
                <a:ea typeface="ＭＳ Ｐゴシック" pitchFamily="6" charset="-128"/>
              </a:defRPr>
            </a:lvl5pPr>
            <a:lvl6pPr marL="457200" eaLnBrk="0" fontAlgn="base" hangingPunct="0">
              <a:spcBef>
                <a:spcPct val="0"/>
              </a:spcBef>
              <a:spcAft>
                <a:spcPct val="0"/>
              </a:spcAft>
              <a:defRPr sz="2000">
                <a:solidFill>
                  <a:schemeClr val="tx1"/>
                </a:solidFill>
                <a:latin typeface="Arial" charset="0"/>
                <a:ea typeface="ＭＳ Ｐゴシック" pitchFamily="6" charset="-128"/>
              </a:defRPr>
            </a:lvl6pPr>
            <a:lvl7pPr marL="914400" eaLnBrk="0" fontAlgn="base" hangingPunct="0">
              <a:spcBef>
                <a:spcPct val="0"/>
              </a:spcBef>
              <a:spcAft>
                <a:spcPct val="0"/>
              </a:spcAft>
              <a:defRPr sz="2000">
                <a:solidFill>
                  <a:schemeClr val="tx1"/>
                </a:solidFill>
                <a:latin typeface="Arial" charset="0"/>
                <a:ea typeface="ＭＳ Ｐゴシック" pitchFamily="6" charset="-128"/>
              </a:defRPr>
            </a:lvl7pPr>
            <a:lvl8pPr marL="1371600" eaLnBrk="0" fontAlgn="base" hangingPunct="0">
              <a:spcBef>
                <a:spcPct val="0"/>
              </a:spcBef>
              <a:spcAft>
                <a:spcPct val="0"/>
              </a:spcAft>
              <a:defRPr sz="2000">
                <a:solidFill>
                  <a:schemeClr val="tx1"/>
                </a:solidFill>
                <a:latin typeface="Arial" charset="0"/>
                <a:ea typeface="ＭＳ Ｐゴシック" pitchFamily="6" charset="-128"/>
              </a:defRPr>
            </a:lvl8pPr>
            <a:lvl9pPr marL="1828800" eaLnBrk="0" fontAlgn="base" hangingPunct="0">
              <a:spcBef>
                <a:spcPct val="0"/>
              </a:spcBef>
              <a:spcAft>
                <a:spcPct val="0"/>
              </a:spcAft>
              <a:defRPr sz="2000">
                <a:solidFill>
                  <a:schemeClr val="tx1"/>
                </a:solidFill>
                <a:latin typeface="Arial" charset="0"/>
                <a:ea typeface="ＭＳ Ｐゴシック" pitchFamily="6" charset="-128"/>
              </a:defRPr>
            </a:lvl9pPr>
          </a:lstStyle>
          <a:p>
            <a:pPr algn="l"/>
            <a:r>
              <a:rPr lang="en-US" sz="900" dirty="0">
                <a:solidFill>
                  <a:schemeClr val="bg2"/>
                </a:solidFill>
              </a:rPr>
              <a:t>Institute of Micro Technology and Medical Device Technology</a:t>
            </a:r>
          </a:p>
          <a:p>
            <a:pPr algn="l"/>
            <a:r>
              <a:rPr lang="en-US" sz="900" dirty="0">
                <a:solidFill>
                  <a:schemeClr val="bg2"/>
                </a:solidFill>
              </a:rPr>
              <a:t>Prof. Dr. Tim C. Lueth</a:t>
            </a:r>
          </a:p>
        </p:txBody>
      </p:sp>
      <p:pic>
        <p:nvPicPr>
          <p:cNvPr id="22" name="Picture 2" descr="C:\Users\dangelo\Pictures\Logos\TUMLogo_oZ_Vollfl_blau_RGB.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50800" y="325713"/>
            <a:ext cx="606924" cy="32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898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3200"/>
            </a:lvl1pPr>
          </a:lstStyle>
          <a:p>
            <a:r>
              <a:rPr lang="en-US"/>
              <a:t>Click to edit Master title style</a:t>
            </a:r>
            <a:endParaRPr lang="en-US" dirty="0"/>
          </a:p>
        </p:txBody>
      </p:sp>
      <p:sp>
        <p:nvSpPr>
          <p:cNvPr id="3" name="Inhaltsplatzhalter 2"/>
          <p:cNvSpPr>
            <a:spLocks noGrp="1"/>
          </p:cNvSpPr>
          <p:nvPr>
            <p:ph idx="1"/>
          </p:nvPr>
        </p:nvSpPr>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4"/>
          <p:cNvSpPr>
            <a:spLocks noGrp="1" noChangeArrowheads="1"/>
          </p:cNvSpPr>
          <p:nvPr>
            <p:ph type="dt" sz="half" idx="2"/>
          </p:nvPr>
        </p:nvSpPr>
        <p:spPr bwMode="auto">
          <a:xfrm>
            <a:off x="508000" y="6400800"/>
            <a:ext cx="1139825"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a:lvl1pPr>
          </a:lstStyle>
          <a:p>
            <a:fld id="{01B26655-27E1-4DF9-82D4-2B52F2D1D8D0}" type="datetime1">
              <a:rPr lang="de-DE" smtClean="0"/>
              <a:t>08.02.2018</a:t>
            </a:fld>
            <a:endParaRPr lang="de-DE" dirty="0"/>
          </a:p>
        </p:txBody>
      </p:sp>
      <p:sp>
        <p:nvSpPr>
          <p:cNvPr id="8" name="Rectangle 5"/>
          <p:cNvSpPr>
            <a:spLocks noGrp="1" noChangeArrowheads="1"/>
          </p:cNvSpPr>
          <p:nvPr>
            <p:ph type="ftr" sz="quarter" idx="3"/>
          </p:nvPr>
        </p:nvSpPr>
        <p:spPr bwMode="auto">
          <a:xfrm>
            <a:off x="2062163" y="6400800"/>
            <a:ext cx="539115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1200" b="1"/>
            </a:lvl1pPr>
          </a:lstStyle>
          <a:p>
            <a:r>
              <a:rPr lang="en-US"/>
              <a:t>&lt;SA/DA/BA/MA&gt;:"&lt;Titel&gt;"</a:t>
            </a:r>
            <a:endParaRPr lang="de-DE" dirty="0"/>
          </a:p>
        </p:txBody>
      </p:sp>
      <p:sp>
        <p:nvSpPr>
          <p:cNvPr id="9" name="Rectangle 6"/>
          <p:cNvSpPr>
            <a:spLocks noGrp="1" noChangeArrowheads="1"/>
          </p:cNvSpPr>
          <p:nvPr>
            <p:ph type="sldNum" sz="quarter" idx="4"/>
          </p:nvPr>
        </p:nvSpPr>
        <p:spPr bwMode="auto">
          <a:xfrm>
            <a:off x="7867650" y="6400800"/>
            <a:ext cx="76835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fld id="{D137F6C0-61EA-403E-800C-2B59F387F180}" type="slidenum">
              <a:rPr lang="de-DE"/>
              <a:pPr/>
              <a:t>‹#›</a:t>
            </a:fld>
            <a:endParaRPr lang="de-DE"/>
          </a:p>
        </p:txBody>
      </p:sp>
    </p:spTree>
    <p:extLst>
      <p:ext uri="{BB962C8B-B14F-4D97-AF65-F5344CB8AC3E}">
        <p14:creationId xmlns:p14="http://schemas.microsoft.com/office/powerpoint/2010/main" val="371950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3200" baseline="0"/>
            </a:lvl1pPr>
          </a:lstStyle>
          <a:p>
            <a:r>
              <a:rPr lang="en-US"/>
              <a:t>Click to edit Master title style</a:t>
            </a:r>
            <a:endParaRPr lang="en-US" dirty="0"/>
          </a:p>
        </p:txBody>
      </p:sp>
      <p:sp>
        <p:nvSpPr>
          <p:cNvPr id="3" name="Inhaltsplatzhalter 2"/>
          <p:cNvSpPr>
            <a:spLocks noGrp="1"/>
          </p:cNvSpPr>
          <p:nvPr>
            <p:ph sz="half" idx="1"/>
          </p:nvPr>
        </p:nvSpPr>
        <p:spPr>
          <a:xfrm>
            <a:off x="508000" y="1828800"/>
            <a:ext cx="3987800" cy="4343400"/>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Inhaltsplatzhalter 3"/>
          <p:cNvSpPr>
            <a:spLocks noGrp="1"/>
          </p:cNvSpPr>
          <p:nvPr>
            <p:ph sz="half" idx="2"/>
          </p:nvPr>
        </p:nvSpPr>
        <p:spPr>
          <a:xfrm>
            <a:off x="4648200" y="1828800"/>
            <a:ext cx="3987800" cy="4343400"/>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fld id="{414A4E73-D6E0-4EED-B28B-D9FE782966DE}" type="datetime1">
              <a:rPr lang="de-DE" smtClean="0"/>
              <a:t>08.02.2018</a:t>
            </a:fld>
            <a:endParaRPr lang="de-DE" dirty="0"/>
          </a:p>
        </p:txBody>
      </p:sp>
      <p:sp>
        <p:nvSpPr>
          <p:cNvPr id="6" name="Rectangle 5"/>
          <p:cNvSpPr>
            <a:spLocks noGrp="1" noChangeArrowheads="1"/>
          </p:cNvSpPr>
          <p:nvPr>
            <p:ph type="ftr" sz="quarter" idx="11"/>
          </p:nvPr>
        </p:nvSpPr>
        <p:spPr>
          <a:ln/>
        </p:spPr>
        <p:txBody>
          <a:bodyPr/>
          <a:lstStyle>
            <a:lvl1pPr algn="ctr">
              <a:defRPr b="1"/>
            </a:lvl1pPr>
          </a:lstStyle>
          <a:p>
            <a:r>
              <a:rPr lang="en-US"/>
              <a:t>&lt;SA/DA/BA/MA&gt;:"&lt;Titel&gt;"</a:t>
            </a:r>
            <a:endParaRPr lang="de-DE" dirty="0"/>
          </a:p>
        </p:txBody>
      </p:sp>
      <p:sp>
        <p:nvSpPr>
          <p:cNvPr id="7" name="Rectangle 6"/>
          <p:cNvSpPr>
            <a:spLocks noGrp="1" noChangeArrowheads="1"/>
          </p:cNvSpPr>
          <p:nvPr>
            <p:ph type="sldNum" sz="quarter" idx="12"/>
          </p:nvPr>
        </p:nvSpPr>
        <p:spPr>
          <a:ln/>
        </p:spPr>
        <p:txBody>
          <a:bodyPr/>
          <a:lstStyle>
            <a:lvl1pPr>
              <a:defRPr/>
            </a:lvl1pPr>
          </a:lstStyle>
          <a:p>
            <a:fld id="{03C3038C-5ADE-4A73-9570-DA8B2682983D}" type="slidenum">
              <a:rPr lang="de-DE"/>
              <a:pPr/>
              <a:t>‹#›</a:t>
            </a:fld>
            <a:endParaRPr lang="de-DE"/>
          </a:p>
        </p:txBody>
      </p:sp>
    </p:spTree>
    <p:extLst>
      <p:ext uri="{BB962C8B-B14F-4D97-AF65-F5344CB8AC3E}">
        <p14:creationId xmlns:p14="http://schemas.microsoft.com/office/powerpoint/2010/main" val="2735700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914400"/>
            <a:ext cx="8128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de-DE"/>
              <a:t>Mastertitelformat bearbeiten</a:t>
            </a:r>
          </a:p>
        </p:txBody>
      </p:sp>
      <p:sp>
        <p:nvSpPr>
          <p:cNvPr id="1027" name="Rectangle 3"/>
          <p:cNvSpPr>
            <a:spLocks noGrp="1" noChangeArrowheads="1"/>
          </p:cNvSpPr>
          <p:nvPr>
            <p:ph type="body" idx="1"/>
          </p:nvPr>
        </p:nvSpPr>
        <p:spPr bwMode="auto">
          <a:xfrm>
            <a:off x="508000" y="1828800"/>
            <a:ext cx="81280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28" name="Rectangle 4"/>
          <p:cNvSpPr>
            <a:spLocks noGrp="1" noChangeArrowheads="1"/>
          </p:cNvSpPr>
          <p:nvPr>
            <p:ph type="dt" sz="half" idx="2"/>
          </p:nvPr>
        </p:nvSpPr>
        <p:spPr bwMode="auto">
          <a:xfrm>
            <a:off x="508000" y="6400800"/>
            <a:ext cx="1139825"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a:defRPr sz="1200"/>
            </a:lvl1pPr>
          </a:lstStyle>
          <a:p>
            <a:fld id="{F7CF2DB4-4ECF-4511-B663-07B53210BFE1}" type="datetime1">
              <a:rPr lang="de-DE" smtClean="0"/>
              <a:t>08.02.2018</a:t>
            </a:fld>
            <a:endParaRPr lang="de-DE" dirty="0"/>
          </a:p>
        </p:txBody>
      </p:sp>
      <p:sp>
        <p:nvSpPr>
          <p:cNvPr id="1029" name="Rectangle 5"/>
          <p:cNvSpPr>
            <a:spLocks noGrp="1" noChangeArrowheads="1"/>
          </p:cNvSpPr>
          <p:nvPr>
            <p:ph type="ftr" sz="quarter" idx="3"/>
          </p:nvPr>
        </p:nvSpPr>
        <p:spPr bwMode="auto">
          <a:xfrm>
            <a:off x="2062163" y="6400800"/>
            <a:ext cx="539115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a:defRPr sz="1200" b="1"/>
            </a:lvl1pPr>
          </a:lstStyle>
          <a:p>
            <a:r>
              <a:rPr lang="en-US"/>
              <a:t>&lt;SA/DA/BA/MA&gt;:"&lt;Titel&gt;"</a:t>
            </a:r>
            <a:endParaRPr lang="de-DE" dirty="0"/>
          </a:p>
        </p:txBody>
      </p:sp>
      <p:sp>
        <p:nvSpPr>
          <p:cNvPr id="1030" name="Rectangle 6"/>
          <p:cNvSpPr>
            <a:spLocks noGrp="1" noChangeArrowheads="1"/>
          </p:cNvSpPr>
          <p:nvPr>
            <p:ph type="sldNum" sz="quarter" idx="4"/>
          </p:nvPr>
        </p:nvSpPr>
        <p:spPr bwMode="auto">
          <a:xfrm>
            <a:off x="7867650" y="6400800"/>
            <a:ext cx="768350" cy="30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fld id="{D137F6C0-61EA-403E-800C-2B59F387F180}" type="slidenum">
              <a:rPr lang="de-DE"/>
              <a:pPr/>
              <a:t>‹#›</a:t>
            </a:fld>
            <a:endParaRPr lang="de-DE"/>
          </a:p>
        </p:txBody>
      </p:sp>
      <p:sp>
        <p:nvSpPr>
          <p:cNvPr id="14" name="Line 23"/>
          <p:cNvSpPr>
            <a:spLocks noChangeShapeType="1"/>
          </p:cNvSpPr>
          <p:nvPr/>
        </p:nvSpPr>
        <p:spPr bwMode="auto">
          <a:xfrm>
            <a:off x="0" y="63246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a typeface="ＭＳ Ｐゴシック" pitchFamily="18" charset="-128"/>
              <a:cs typeface="ＭＳ Ｐゴシック" pitchFamily="18" charset="-128"/>
            </a:endParaRPr>
          </a:p>
        </p:txBody>
      </p:sp>
      <p:sp>
        <p:nvSpPr>
          <p:cNvPr id="16" name="Line 22"/>
          <p:cNvSpPr>
            <a:spLocks noChangeShapeType="1"/>
          </p:cNvSpPr>
          <p:nvPr/>
        </p:nvSpPr>
        <p:spPr bwMode="auto">
          <a:xfrm>
            <a:off x="0" y="685800"/>
            <a:ext cx="9144000" cy="0"/>
          </a:xfrm>
          <a:prstGeom prst="line">
            <a:avLst/>
          </a:prstGeom>
          <a:noFill/>
          <a:ln w="9525">
            <a:solidFill>
              <a:schemeClr val="bg2"/>
            </a:solidFill>
            <a:round/>
            <a:headEnd/>
            <a:tailEnd/>
          </a:ln>
          <a:effectLst/>
        </p:spPr>
        <p:txBody>
          <a:bodyPr/>
          <a:lstStyle/>
          <a:p>
            <a:pPr>
              <a:defRPr/>
            </a:pPr>
            <a:endParaRPr lang="en-US">
              <a:latin typeface="Arial" pitchFamily="34" charset="0"/>
              <a:ea typeface="ＭＳ Ｐゴシック" pitchFamily="18" charset="-128"/>
              <a:cs typeface="ＭＳ Ｐゴシック" pitchFamily="18" charset="-128"/>
            </a:endParaRPr>
          </a:p>
        </p:txBody>
      </p:sp>
      <p:sp>
        <p:nvSpPr>
          <p:cNvPr id="17" name="Text Box 18"/>
          <p:cNvSpPr txBox="1">
            <a:spLocks noChangeArrowheads="1"/>
          </p:cNvSpPr>
          <p:nvPr userDrawn="1"/>
        </p:nvSpPr>
        <p:spPr bwMode="auto">
          <a:xfrm>
            <a:off x="6229350" y="479425"/>
            <a:ext cx="1841500" cy="228600"/>
          </a:xfrm>
          <a:prstGeom prst="rect">
            <a:avLst/>
          </a:prstGeom>
          <a:noFill/>
          <a:ln w="9525">
            <a:noFill/>
            <a:miter lim="800000"/>
            <a:headEnd/>
            <a:tailEnd/>
          </a:ln>
          <a:effectLst/>
        </p:spPr>
        <p:txBody>
          <a:bodyPr wrap="none">
            <a:spAutoFit/>
          </a:bodyPr>
          <a:lstStyle>
            <a:lvl1pPr>
              <a:defRPr sz="2000">
                <a:solidFill>
                  <a:schemeClr val="tx1"/>
                </a:solidFill>
                <a:latin typeface="Arial" charset="0"/>
                <a:ea typeface="ＭＳ Ｐゴシック" pitchFamily="6" charset="-128"/>
              </a:defRPr>
            </a:lvl1pPr>
            <a:lvl2pPr marL="37931725" indent="-37474525">
              <a:defRPr sz="2000">
                <a:solidFill>
                  <a:schemeClr val="tx1"/>
                </a:solidFill>
                <a:latin typeface="Arial" charset="0"/>
                <a:ea typeface="ＭＳ Ｐゴシック" pitchFamily="6" charset="-128"/>
              </a:defRPr>
            </a:lvl2pPr>
            <a:lvl3pPr>
              <a:defRPr sz="2000">
                <a:solidFill>
                  <a:schemeClr val="tx1"/>
                </a:solidFill>
                <a:latin typeface="Arial" charset="0"/>
                <a:ea typeface="ＭＳ Ｐゴシック" pitchFamily="6" charset="-128"/>
              </a:defRPr>
            </a:lvl3pPr>
            <a:lvl4pPr>
              <a:defRPr sz="2000">
                <a:solidFill>
                  <a:schemeClr val="tx1"/>
                </a:solidFill>
                <a:latin typeface="Arial" charset="0"/>
                <a:ea typeface="ＭＳ Ｐゴシック" pitchFamily="6" charset="-128"/>
              </a:defRPr>
            </a:lvl4pPr>
            <a:lvl5pPr>
              <a:defRPr sz="2000">
                <a:solidFill>
                  <a:schemeClr val="tx1"/>
                </a:solidFill>
                <a:latin typeface="Arial" charset="0"/>
                <a:ea typeface="ＭＳ Ｐゴシック" pitchFamily="6" charset="-128"/>
              </a:defRPr>
            </a:lvl5pPr>
            <a:lvl6pPr marL="457200" eaLnBrk="0" fontAlgn="base" hangingPunct="0">
              <a:spcBef>
                <a:spcPct val="0"/>
              </a:spcBef>
              <a:spcAft>
                <a:spcPct val="0"/>
              </a:spcAft>
              <a:defRPr sz="2000">
                <a:solidFill>
                  <a:schemeClr val="tx1"/>
                </a:solidFill>
                <a:latin typeface="Arial" charset="0"/>
                <a:ea typeface="ＭＳ Ｐゴシック" pitchFamily="6" charset="-128"/>
              </a:defRPr>
            </a:lvl6pPr>
            <a:lvl7pPr marL="914400" eaLnBrk="0" fontAlgn="base" hangingPunct="0">
              <a:spcBef>
                <a:spcPct val="0"/>
              </a:spcBef>
              <a:spcAft>
                <a:spcPct val="0"/>
              </a:spcAft>
              <a:defRPr sz="2000">
                <a:solidFill>
                  <a:schemeClr val="tx1"/>
                </a:solidFill>
                <a:latin typeface="Arial" charset="0"/>
                <a:ea typeface="ＭＳ Ｐゴシック" pitchFamily="6" charset="-128"/>
              </a:defRPr>
            </a:lvl7pPr>
            <a:lvl8pPr marL="1371600" eaLnBrk="0" fontAlgn="base" hangingPunct="0">
              <a:spcBef>
                <a:spcPct val="0"/>
              </a:spcBef>
              <a:spcAft>
                <a:spcPct val="0"/>
              </a:spcAft>
              <a:defRPr sz="2000">
                <a:solidFill>
                  <a:schemeClr val="tx1"/>
                </a:solidFill>
                <a:latin typeface="Arial" charset="0"/>
                <a:ea typeface="ＭＳ Ｐゴシック" pitchFamily="6" charset="-128"/>
              </a:defRPr>
            </a:lvl8pPr>
            <a:lvl9pPr marL="1828800" eaLnBrk="0" fontAlgn="base" hangingPunct="0">
              <a:spcBef>
                <a:spcPct val="0"/>
              </a:spcBef>
              <a:spcAft>
                <a:spcPct val="0"/>
              </a:spcAft>
              <a:defRPr sz="2000">
                <a:solidFill>
                  <a:schemeClr val="tx1"/>
                </a:solidFill>
                <a:latin typeface="Arial" charset="0"/>
                <a:ea typeface="ＭＳ Ｐゴシック" pitchFamily="6" charset="-128"/>
              </a:defRPr>
            </a:lvl9pPr>
          </a:lstStyle>
          <a:p>
            <a:r>
              <a:rPr lang="de-DE" sz="900" dirty="0">
                <a:solidFill>
                  <a:schemeClr val="bg2"/>
                </a:solidFill>
              </a:rPr>
              <a:t>Technische Universität München</a:t>
            </a:r>
          </a:p>
        </p:txBody>
      </p:sp>
      <p:pic>
        <p:nvPicPr>
          <p:cNvPr id="18" name="Picture 2" descr="C:\Users\Flopc\Desktop\ppt\TUMLogo_oZ_Vollfl_blau_RGB.emf"/>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035925" y="325438"/>
            <a:ext cx="6064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fik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23405" y="325713"/>
            <a:ext cx="1323049" cy="320400"/>
          </a:xfrm>
          <a:prstGeom prst="rect">
            <a:avLst/>
          </a:prstGeom>
        </p:spPr>
      </p:pic>
      <p:sp>
        <p:nvSpPr>
          <p:cNvPr id="20" name="Text Box 18"/>
          <p:cNvSpPr txBox="1">
            <a:spLocks noChangeArrowheads="1"/>
          </p:cNvSpPr>
          <p:nvPr userDrawn="1"/>
        </p:nvSpPr>
        <p:spPr bwMode="auto">
          <a:xfrm>
            <a:off x="2065505" y="338693"/>
            <a:ext cx="3294492" cy="369332"/>
          </a:xfrm>
          <a:prstGeom prst="rect">
            <a:avLst/>
          </a:prstGeom>
          <a:noFill/>
          <a:ln w="9525">
            <a:noFill/>
            <a:miter lim="800000"/>
            <a:headEnd/>
            <a:tailEnd/>
          </a:ln>
          <a:effectLst/>
        </p:spPr>
        <p:txBody>
          <a:bodyPr wrap="none">
            <a:spAutoFit/>
          </a:bodyPr>
          <a:lstStyle>
            <a:lvl1pPr>
              <a:defRPr sz="2000">
                <a:solidFill>
                  <a:schemeClr val="tx1"/>
                </a:solidFill>
                <a:latin typeface="Arial" charset="0"/>
                <a:ea typeface="ＭＳ Ｐゴシック" pitchFamily="6" charset="-128"/>
              </a:defRPr>
            </a:lvl1pPr>
            <a:lvl2pPr marL="37931725" indent="-37474525">
              <a:defRPr sz="2000">
                <a:solidFill>
                  <a:schemeClr val="tx1"/>
                </a:solidFill>
                <a:latin typeface="Arial" charset="0"/>
                <a:ea typeface="ＭＳ Ｐゴシック" pitchFamily="6" charset="-128"/>
              </a:defRPr>
            </a:lvl2pPr>
            <a:lvl3pPr>
              <a:defRPr sz="2000">
                <a:solidFill>
                  <a:schemeClr val="tx1"/>
                </a:solidFill>
                <a:latin typeface="Arial" charset="0"/>
                <a:ea typeface="ＭＳ Ｐゴシック" pitchFamily="6" charset="-128"/>
              </a:defRPr>
            </a:lvl3pPr>
            <a:lvl4pPr>
              <a:defRPr sz="2000">
                <a:solidFill>
                  <a:schemeClr val="tx1"/>
                </a:solidFill>
                <a:latin typeface="Arial" charset="0"/>
                <a:ea typeface="ＭＳ Ｐゴシック" pitchFamily="6" charset="-128"/>
              </a:defRPr>
            </a:lvl4pPr>
            <a:lvl5pPr>
              <a:defRPr sz="2000">
                <a:solidFill>
                  <a:schemeClr val="tx1"/>
                </a:solidFill>
                <a:latin typeface="Arial" charset="0"/>
                <a:ea typeface="ＭＳ Ｐゴシック" pitchFamily="6" charset="-128"/>
              </a:defRPr>
            </a:lvl5pPr>
            <a:lvl6pPr marL="457200" eaLnBrk="0" fontAlgn="base" hangingPunct="0">
              <a:spcBef>
                <a:spcPct val="0"/>
              </a:spcBef>
              <a:spcAft>
                <a:spcPct val="0"/>
              </a:spcAft>
              <a:defRPr sz="2000">
                <a:solidFill>
                  <a:schemeClr val="tx1"/>
                </a:solidFill>
                <a:latin typeface="Arial" charset="0"/>
                <a:ea typeface="ＭＳ Ｐゴシック" pitchFamily="6" charset="-128"/>
              </a:defRPr>
            </a:lvl6pPr>
            <a:lvl7pPr marL="914400" eaLnBrk="0" fontAlgn="base" hangingPunct="0">
              <a:spcBef>
                <a:spcPct val="0"/>
              </a:spcBef>
              <a:spcAft>
                <a:spcPct val="0"/>
              </a:spcAft>
              <a:defRPr sz="2000">
                <a:solidFill>
                  <a:schemeClr val="tx1"/>
                </a:solidFill>
                <a:latin typeface="Arial" charset="0"/>
                <a:ea typeface="ＭＳ Ｐゴシック" pitchFamily="6" charset="-128"/>
              </a:defRPr>
            </a:lvl7pPr>
            <a:lvl8pPr marL="1371600" eaLnBrk="0" fontAlgn="base" hangingPunct="0">
              <a:spcBef>
                <a:spcPct val="0"/>
              </a:spcBef>
              <a:spcAft>
                <a:spcPct val="0"/>
              </a:spcAft>
              <a:defRPr sz="2000">
                <a:solidFill>
                  <a:schemeClr val="tx1"/>
                </a:solidFill>
                <a:latin typeface="Arial" charset="0"/>
                <a:ea typeface="ＭＳ Ｐゴシック" pitchFamily="6" charset="-128"/>
              </a:defRPr>
            </a:lvl8pPr>
            <a:lvl9pPr marL="1828800" eaLnBrk="0" fontAlgn="base" hangingPunct="0">
              <a:spcBef>
                <a:spcPct val="0"/>
              </a:spcBef>
              <a:spcAft>
                <a:spcPct val="0"/>
              </a:spcAft>
              <a:defRPr sz="2000">
                <a:solidFill>
                  <a:schemeClr val="tx1"/>
                </a:solidFill>
                <a:latin typeface="Arial" charset="0"/>
                <a:ea typeface="ＭＳ Ｐゴシック" pitchFamily="6" charset="-128"/>
              </a:defRPr>
            </a:lvl9pPr>
          </a:lstStyle>
          <a:p>
            <a:pPr algn="l"/>
            <a:r>
              <a:rPr lang="en-US" sz="900" dirty="0">
                <a:solidFill>
                  <a:schemeClr val="bg2"/>
                </a:solidFill>
              </a:rPr>
              <a:t>Institute of Micro Technology and Medical Device Technology</a:t>
            </a:r>
          </a:p>
          <a:p>
            <a:pPr algn="l"/>
            <a:r>
              <a:rPr lang="en-US" sz="900" dirty="0">
                <a:solidFill>
                  <a:schemeClr val="bg2"/>
                </a:solidFill>
              </a:rPr>
              <a:t>Prof. Dr. Tim C. Lueth</a:t>
            </a:r>
          </a:p>
        </p:txBody>
      </p:sp>
      <p:pic>
        <p:nvPicPr>
          <p:cNvPr id="21" name="Picture 2" descr="C:\Users\dangelo\Pictures\Logos\TUMLogo_oZ_Vollfl_blau_RGB.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50800" y="325713"/>
            <a:ext cx="606924" cy="3204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5" r:id="rId1"/>
    <p:sldLayoutId id="2147483693" r:id="rId2"/>
    <p:sldLayoutId id="2147483694" r:id="rId3"/>
  </p:sldLayoutIdLst>
  <p:hf hdr="0"/>
  <p:txStyles>
    <p:titleStyle>
      <a:lvl1pPr algn="l" rtl="0" eaLnBrk="1" fontAlgn="base" hangingPunct="1">
        <a:spcBef>
          <a:spcPct val="0"/>
        </a:spcBef>
        <a:spcAft>
          <a:spcPct val="0"/>
        </a:spcAft>
        <a:defRPr sz="3200" b="1">
          <a:solidFill>
            <a:schemeClr val="tx1"/>
          </a:solidFill>
          <a:latin typeface="+mj-lt"/>
          <a:ea typeface="ＭＳ Ｐゴシック" pitchFamily="-65" charset="-128"/>
          <a:cs typeface="ＭＳ Ｐゴシック" pitchFamily="18" charset="-128"/>
        </a:defRPr>
      </a:lvl1pPr>
      <a:lvl2pPr algn="l" rtl="0" eaLnBrk="1" fontAlgn="base" hangingPunct="1">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2pPr>
      <a:lvl3pPr algn="l" rtl="0" eaLnBrk="1" fontAlgn="base" hangingPunct="1">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3pPr>
      <a:lvl4pPr algn="l" rtl="0" eaLnBrk="1" fontAlgn="base" hangingPunct="1">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4pPr>
      <a:lvl5pPr algn="l" rtl="0" eaLnBrk="1" fontAlgn="base" hangingPunct="1">
        <a:spcBef>
          <a:spcPct val="0"/>
        </a:spcBef>
        <a:spcAft>
          <a:spcPct val="0"/>
        </a:spcAft>
        <a:defRPr sz="3200" b="1">
          <a:solidFill>
            <a:schemeClr val="tx1"/>
          </a:solidFill>
          <a:latin typeface="Arial" pitchFamily="34" charset="0"/>
          <a:ea typeface="ＭＳ Ｐゴシック" pitchFamily="-65" charset="-128"/>
          <a:cs typeface="ＭＳ Ｐゴシック" pitchFamily="18" charset="-128"/>
        </a:defRPr>
      </a:lvl5pPr>
      <a:lvl6pPr marL="457200" algn="l" rtl="0" eaLnBrk="1" fontAlgn="base" hangingPunct="1">
        <a:spcBef>
          <a:spcPct val="0"/>
        </a:spcBef>
        <a:spcAft>
          <a:spcPct val="0"/>
        </a:spcAft>
        <a:defRPr sz="2400" b="1">
          <a:solidFill>
            <a:schemeClr val="tx1"/>
          </a:solidFill>
          <a:latin typeface="Arial" pitchFamily="34" charset="0"/>
        </a:defRPr>
      </a:lvl6pPr>
      <a:lvl7pPr marL="914400" algn="l" rtl="0" eaLnBrk="1" fontAlgn="base" hangingPunct="1">
        <a:spcBef>
          <a:spcPct val="0"/>
        </a:spcBef>
        <a:spcAft>
          <a:spcPct val="0"/>
        </a:spcAft>
        <a:defRPr sz="2400" b="1">
          <a:solidFill>
            <a:schemeClr val="tx1"/>
          </a:solidFill>
          <a:latin typeface="Arial" pitchFamily="34" charset="0"/>
        </a:defRPr>
      </a:lvl7pPr>
      <a:lvl8pPr marL="1371600" algn="l" rtl="0" eaLnBrk="1" fontAlgn="base" hangingPunct="1">
        <a:spcBef>
          <a:spcPct val="0"/>
        </a:spcBef>
        <a:spcAft>
          <a:spcPct val="0"/>
        </a:spcAft>
        <a:defRPr sz="2400" b="1">
          <a:solidFill>
            <a:schemeClr val="tx1"/>
          </a:solidFill>
          <a:latin typeface="Arial" pitchFamily="34" charset="0"/>
        </a:defRPr>
      </a:lvl8pPr>
      <a:lvl9pPr marL="1828800" algn="l" rtl="0" eaLnBrk="1" fontAlgn="base" hangingPunct="1">
        <a:spcBef>
          <a:spcPct val="0"/>
        </a:spcBef>
        <a:spcAft>
          <a:spcPct val="0"/>
        </a:spcAft>
        <a:defRPr sz="2400" b="1">
          <a:solidFill>
            <a:schemeClr val="tx1"/>
          </a:solidFill>
          <a:latin typeface="Arial"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ＭＳ Ｐゴシック" pitchFamily="-65" charset="-128"/>
          <a:cs typeface="ＭＳ Ｐゴシック" pitchFamily="18" charset="-128"/>
        </a:defRPr>
      </a:lvl1pPr>
      <a:lvl2pPr marL="742950" indent="-285750" algn="l" rtl="0" eaLnBrk="1" fontAlgn="base" hangingPunct="1">
        <a:spcBef>
          <a:spcPct val="20000"/>
        </a:spcBef>
        <a:spcAft>
          <a:spcPct val="0"/>
        </a:spcAft>
        <a:buChar char="–"/>
        <a:defRPr sz="2000">
          <a:solidFill>
            <a:schemeClr val="tx1"/>
          </a:solidFill>
          <a:latin typeface="+mn-lt"/>
          <a:ea typeface="ＭＳ Ｐゴシック" pitchFamily="-65" charset="-128"/>
        </a:defRPr>
      </a:lvl2pPr>
      <a:lvl3pPr marL="11430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3pPr>
      <a:lvl4pPr marL="15621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4pPr>
      <a:lvl5pPr marL="19812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508000" y="1188720"/>
            <a:ext cx="8128000" cy="1584960"/>
          </a:xfrm>
        </p:spPr>
        <p:txBody>
          <a:bodyPr/>
          <a:lstStyle/>
          <a:p>
            <a:r>
              <a:rPr lang="en-US" dirty="0"/>
              <a:t>Investigation of the Coloring Behavior of </a:t>
            </a:r>
            <a:r>
              <a:rPr lang="en-US" dirty="0" err="1"/>
              <a:t>Zirconiumdioxide</a:t>
            </a:r>
            <a:r>
              <a:rPr lang="en-US" dirty="0"/>
              <a:t> (ZrO</a:t>
            </a:r>
            <a:r>
              <a:rPr lang="en-US" baseline="-25000" dirty="0"/>
              <a:t>2</a:t>
            </a:r>
            <a:r>
              <a:rPr lang="en-US" dirty="0"/>
              <a:t>) Dental Ceramics by Ink-jet Printing of Metal-ionic Inks</a:t>
            </a:r>
            <a:endParaRPr lang="de-DE" dirty="0">
              <a:ea typeface="ＭＳ Ｐゴシック" pitchFamily="6" charset="-128"/>
            </a:endParaRPr>
          </a:p>
        </p:txBody>
      </p:sp>
      <p:sp>
        <p:nvSpPr>
          <p:cNvPr id="7171" name="Rectangle 3"/>
          <p:cNvSpPr>
            <a:spLocks noGrp="1" noChangeArrowheads="1"/>
          </p:cNvSpPr>
          <p:nvPr>
            <p:ph type="subTitle" idx="1"/>
          </p:nvPr>
        </p:nvSpPr>
        <p:spPr>
          <a:xfrm>
            <a:off x="508000" y="3263118"/>
            <a:ext cx="8128000" cy="1752600"/>
          </a:xfrm>
        </p:spPr>
        <p:txBody>
          <a:bodyPr/>
          <a:lstStyle/>
          <a:p>
            <a:endParaRPr lang="de-DE" b="1" dirty="0">
              <a:ea typeface="ＭＳ Ｐゴシック" pitchFamily="6" charset="-128"/>
            </a:endParaRPr>
          </a:p>
          <a:p>
            <a:r>
              <a:rPr lang="de-DE" b="1" dirty="0">
                <a:ea typeface="ＭＳ Ｐゴシック" pitchFamily="6" charset="-128"/>
              </a:rPr>
              <a:t>Furkan </a:t>
            </a:r>
            <a:r>
              <a:rPr lang="en-US" b="1" dirty="0">
                <a:ea typeface="ＭＳ Ｐゴシック" pitchFamily="6" charset="-128"/>
              </a:rPr>
              <a:t>Öztürk</a:t>
            </a:r>
          </a:p>
          <a:p>
            <a:endParaRPr lang="de-DE" sz="800" dirty="0">
              <a:ea typeface="ＭＳ Ｐゴシック" pitchFamily="6" charset="-128"/>
            </a:endParaRPr>
          </a:p>
          <a:p>
            <a:r>
              <a:rPr lang="de-DE" sz="1800" dirty="0">
                <a:ea typeface="ＭＳ Ｐゴシック" pitchFamily="6" charset="-128"/>
              </a:rPr>
              <a:t>Betreuer: Dipl.-Ing. Dominik Rumschöttel</a:t>
            </a:r>
          </a:p>
          <a:p>
            <a:endParaRPr lang="de-DE" dirty="0">
              <a:ea typeface="ＭＳ Ｐゴシック" pitchFamily="6" charset="-128"/>
            </a:endParaRPr>
          </a:p>
        </p:txBody>
      </p:sp>
      <p:pic>
        <p:nvPicPr>
          <p:cNvPr id="5" name="Picture 4">
            <a:extLst>
              <a:ext uri="{FF2B5EF4-FFF2-40B4-BE49-F238E27FC236}">
                <a16:creationId xmlns:a16="http://schemas.microsoft.com/office/drawing/2014/main" id="{F394EB00-01CF-47B3-BADB-7B221662CC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8699" y="5298190"/>
            <a:ext cx="981475" cy="834025"/>
          </a:xfrm>
          <a:prstGeom prst="rect">
            <a:avLst/>
          </a:prstGeom>
        </p:spPr>
      </p:pic>
      <p:pic>
        <p:nvPicPr>
          <p:cNvPr id="7" name="Picture 6">
            <a:extLst>
              <a:ext uri="{FF2B5EF4-FFF2-40B4-BE49-F238E27FC236}">
                <a16:creationId xmlns:a16="http://schemas.microsoft.com/office/drawing/2014/main" id="{A97B3DF2-B0A2-4A76-BA75-5A25E8A718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3002" y="5466655"/>
            <a:ext cx="1567498" cy="527633"/>
          </a:xfrm>
          <a:prstGeom prst="rect">
            <a:avLst/>
          </a:prstGeom>
        </p:spPr>
      </p:pic>
      <p:pic>
        <p:nvPicPr>
          <p:cNvPr id="9" name="Picture 8">
            <a:extLst>
              <a:ext uri="{FF2B5EF4-FFF2-40B4-BE49-F238E27FC236}">
                <a16:creationId xmlns:a16="http://schemas.microsoft.com/office/drawing/2014/main" id="{754192C9-C126-4C5E-9BE5-E2B311098D5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0467" y="5298190"/>
            <a:ext cx="2183384" cy="696099"/>
          </a:xfrm>
          <a:prstGeom prst="rect">
            <a:avLst/>
          </a:prstGeom>
        </p:spPr>
      </p:pic>
      <p:pic>
        <p:nvPicPr>
          <p:cNvPr id="11" name="Picture 10">
            <a:extLst>
              <a:ext uri="{FF2B5EF4-FFF2-40B4-BE49-F238E27FC236}">
                <a16:creationId xmlns:a16="http://schemas.microsoft.com/office/drawing/2014/main" id="{1BB831CE-B1A9-4F79-93DF-F50D0621E5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2329" y="5372630"/>
            <a:ext cx="1404040" cy="6093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8. Claim</a:t>
            </a:r>
            <a:endParaRPr lang="de-DE" baseline="30000" dirty="0"/>
          </a:p>
        </p:txBody>
      </p:sp>
      <p:sp>
        <p:nvSpPr>
          <p:cNvPr id="4" name="Inhaltsplatzhalter 3"/>
          <p:cNvSpPr>
            <a:spLocks noGrp="1"/>
          </p:cNvSpPr>
          <p:nvPr>
            <p:ph idx="1"/>
          </p:nvPr>
        </p:nvSpPr>
        <p:spPr>
          <a:xfrm>
            <a:off x="508000" y="1764268"/>
            <a:ext cx="8128000" cy="4343400"/>
          </a:xfrm>
        </p:spPr>
        <p:txBody>
          <a:bodyPr/>
          <a:lstStyle/>
          <a:p>
            <a:endParaRPr lang="de-DE" dirty="0"/>
          </a:p>
          <a:p>
            <a:pPr marL="0" indent="0">
              <a:buNone/>
            </a:pPr>
            <a:endParaRPr lang="de-DE" dirty="0"/>
          </a:p>
          <a:p>
            <a:r>
              <a:rPr lang="de-DE" dirty="0"/>
              <a:t>First </a:t>
            </a:r>
            <a:r>
              <a:rPr lang="de-DE" dirty="0" err="1"/>
              <a:t>automated</a:t>
            </a:r>
            <a:r>
              <a:rPr lang="de-DE" dirty="0"/>
              <a:t> </a:t>
            </a:r>
            <a:r>
              <a:rPr lang="de-DE" dirty="0" err="1"/>
              <a:t>printing</a:t>
            </a:r>
            <a:r>
              <a:rPr lang="de-DE" dirty="0"/>
              <a:t> </a:t>
            </a:r>
            <a:r>
              <a:rPr lang="de-DE" dirty="0" err="1"/>
              <a:t>approach</a:t>
            </a:r>
            <a:r>
              <a:rPr lang="de-DE" dirty="0"/>
              <a:t> in </a:t>
            </a:r>
          </a:p>
          <a:p>
            <a:pPr marL="0" indent="0">
              <a:buNone/>
            </a:pPr>
            <a:r>
              <a:rPr lang="de-DE" dirty="0"/>
              <a:t>    dental </a:t>
            </a:r>
            <a:r>
              <a:rPr lang="de-DE" dirty="0" err="1"/>
              <a:t>coloring</a:t>
            </a:r>
            <a:br>
              <a:rPr lang="de-DE" dirty="0"/>
            </a:br>
            <a:endParaRPr lang="de-DE" dirty="0"/>
          </a:p>
          <a:p>
            <a:r>
              <a:rPr lang="de-DE" dirty="0"/>
              <a:t>First </a:t>
            </a:r>
            <a:r>
              <a:rPr lang="de-DE" dirty="0" err="1"/>
              <a:t>color</a:t>
            </a:r>
            <a:r>
              <a:rPr lang="de-DE" dirty="0"/>
              <a:t> </a:t>
            </a:r>
            <a:r>
              <a:rPr lang="de-DE" dirty="0" err="1"/>
              <a:t>shade</a:t>
            </a:r>
            <a:r>
              <a:rPr lang="de-DE" dirty="0"/>
              <a:t> </a:t>
            </a:r>
            <a:r>
              <a:rPr lang="de-DE" dirty="0" err="1"/>
              <a:t>generation</a:t>
            </a:r>
            <a:r>
              <a:rPr lang="de-DE" dirty="0"/>
              <a:t> </a:t>
            </a:r>
            <a:r>
              <a:rPr lang="de-DE" dirty="0" err="1"/>
              <a:t>approach</a:t>
            </a:r>
            <a:r>
              <a:rPr lang="de-DE" dirty="0"/>
              <a:t> </a:t>
            </a:r>
            <a:r>
              <a:rPr lang="de-DE" dirty="0" err="1"/>
              <a:t>using</a:t>
            </a:r>
            <a:r>
              <a:rPr lang="de-DE" dirty="0"/>
              <a:t> </a:t>
            </a:r>
          </a:p>
          <a:p>
            <a:pPr marL="0" indent="0">
              <a:buNone/>
            </a:pPr>
            <a:r>
              <a:rPr lang="de-DE" dirty="0"/>
              <a:t>    </a:t>
            </a:r>
            <a:r>
              <a:rPr lang="de-DE" dirty="0" err="1"/>
              <a:t>base</a:t>
            </a:r>
            <a:r>
              <a:rPr lang="de-DE" dirty="0"/>
              <a:t> </a:t>
            </a:r>
            <a:r>
              <a:rPr lang="de-DE" dirty="0" err="1"/>
              <a:t>ink</a:t>
            </a:r>
            <a:r>
              <a:rPr lang="de-DE" dirty="0"/>
              <a:t> </a:t>
            </a:r>
            <a:r>
              <a:rPr lang="de-DE" dirty="0" err="1"/>
              <a:t>colors</a:t>
            </a:r>
            <a:r>
              <a:rPr lang="de-DE" dirty="0"/>
              <a:t> </a:t>
            </a:r>
            <a:r>
              <a:rPr lang="de-DE" dirty="0" err="1"/>
              <a:t>with</a:t>
            </a:r>
            <a:r>
              <a:rPr lang="de-DE" dirty="0"/>
              <a:t> a </a:t>
            </a:r>
            <a:r>
              <a:rPr lang="de-DE" dirty="0" err="1"/>
              <a:t>brightener</a:t>
            </a:r>
            <a:r>
              <a:rPr lang="de-DE" dirty="0"/>
              <a:t> </a:t>
            </a:r>
          </a:p>
          <a:p>
            <a:pPr marL="0" indent="0">
              <a:buNone/>
            </a:pPr>
            <a:endParaRPr lang="de-DE" dirty="0"/>
          </a:p>
        </p:txBody>
      </p:sp>
      <p:sp>
        <p:nvSpPr>
          <p:cNvPr id="5" name="Datumsplatzhalter 4"/>
          <p:cNvSpPr>
            <a:spLocks noGrp="1"/>
          </p:cNvSpPr>
          <p:nvPr>
            <p:ph type="dt" sz="half" idx="2"/>
          </p:nvPr>
        </p:nvSpPr>
        <p:spPr/>
        <p:txBody>
          <a:bodyPr/>
          <a:lstStyle/>
          <a:p>
            <a:fld id="{025EE4D9-BB8A-47E7-B80D-D3EB15566E27}" type="datetime1">
              <a:rPr lang="de-DE" smtClean="0"/>
              <a:t>08.02.2018</a:t>
            </a:fld>
            <a:endParaRPr lang="de-DE"/>
          </a:p>
        </p:txBody>
      </p:sp>
      <p:sp>
        <p:nvSpPr>
          <p:cNvPr id="7" name="Foliennummernplatzhalter 6"/>
          <p:cNvSpPr>
            <a:spLocks noGrp="1"/>
          </p:cNvSpPr>
          <p:nvPr>
            <p:ph type="sldNum" sz="quarter" idx="4"/>
          </p:nvPr>
        </p:nvSpPr>
        <p:spPr/>
        <p:txBody>
          <a:bodyPr/>
          <a:lstStyle/>
          <a:p>
            <a:r>
              <a:rPr lang="de-DE" dirty="0"/>
              <a:t>9</a:t>
            </a:r>
          </a:p>
        </p:txBody>
      </p:sp>
      <p:sp>
        <p:nvSpPr>
          <p:cNvPr id="8" name="Fußzeilenplatzhalter 5">
            <a:extLst>
              <a:ext uri="{FF2B5EF4-FFF2-40B4-BE49-F238E27FC236}">
                <a16:creationId xmlns:a16="http://schemas.microsoft.com/office/drawing/2014/main" id="{8C8CAA9C-8124-4424-9DC8-866F6F2E3B34}"/>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spTree>
    <p:extLst>
      <p:ext uri="{BB962C8B-B14F-4D97-AF65-F5344CB8AC3E}">
        <p14:creationId xmlns:p14="http://schemas.microsoft.com/office/powerpoint/2010/main" val="459618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9. Experimental Equipment</a:t>
            </a:r>
            <a:endParaRPr lang="de-DE" baseline="30000" dirty="0"/>
          </a:p>
        </p:txBody>
      </p:sp>
      <p:sp>
        <p:nvSpPr>
          <p:cNvPr id="5" name="Datumsplatzhalter 4"/>
          <p:cNvSpPr>
            <a:spLocks noGrp="1"/>
          </p:cNvSpPr>
          <p:nvPr>
            <p:ph type="dt" sz="half" idx="2"/>
          </p:nvPr>
        </p:nvSpPr>
        <p:spPr/>
        <p:txBody>
          <a:bodyPr/>
          <a:lstStyle/>
          <a:p>
            <a:fld id="{BC06BD65-4106-4B2E-A2D1-FB83AE415F5F}" type="datetime1">
              <a:rPr lang="de-DE" smtClean="0"/>
              <a:t>08.02.2018</a:t>
            </a:fld>
            <a:endParaRPr lang="de-DE"/>
          </a:p>
        </p:txBody>
      </p:sp>
      <p:sp>
        <p:nvSpPr>
          <p:cNvPr id="7" name="Foliennummernplatzhalter 6"/>
          <p:cNvSpPr>
            <a:spLocks noGrp="1"/>
          </p:cNvSpPr>
          <p:nvPr>
            <p:ph type="sldNum" sz="quarter" idx="4"/>
          </p:nvPr>
        </p:nvSpPr>
        <p:spPr/>
        <p:txBody>
          <a:bodyPr/>
          <a:lstStyle/>
          <a:p>
            <a:r>
              <a:rPr lang="de-DE" dirty="0"/>
              <a:t>10</a:t>
            </a:r>
          </a:p>
        </p:txBody>
      </p:sp>
      <p:sp>
        <p:nvSpPr>
          <p:cNvPr id="9" name="Fußzeilenplatzhalter 5">
            <a:extLst>
              <a:ext uri="{FF2B5EF4-FFF2-40B4-BE49-F238E27FC236}">
                <a16:creationId xmlns:a16="http://schemas.microsoft.com/office/drawing/2014/main" id="{6F1A333C-D1FC-426B-9C58-58621F50DDA5}"/>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pic>
        <p:nvPicPr>
          <p:cNvPr id="12" name="Grafik 3">
            <a:extLst>
              <a:ext uri="{FF2B5EF4-FFF2-40B4-BE49-F238E27FC236}">
                <a16:creationId xmlns:a16="http://schemas.microsoft.com/office/drawing/2014/main" id="{646CC8AE-2A91-40B6-8B1B-6F6AD4F791C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61" b="94092" l="9787" r="89787"/>
                    </a14:imgEffect>
                  </a14:imgLayer>
                </a14:imgProps>
              </a:ext>
            </a:extLst>
          </a:blip>
          <a:stretch>
            <a:fillRect/>
          </a:stretch>
        </p:blipFill>
        <p:spPr>
          <a:xfrm>
            <a:off x="4226047" y="1658205"/>
            <a:ext cx="4025778" cy="3869738"/>
          </a:xfrm>
          <a:prstGeom prst="rect">
            <a:avLst/>
          </a:prstGeom>
        </p:spPr>
      </p:pic>
      <p:sp>
        <p:nvSpPr>
          <p:cNvPr id="14" name="TextBox 13">
            <a:extLst>
              <a:ext uri="{FF2B5EF4-FFF2-40B4-BE49-F238E27FC236}">
                <a16:creationId xmlns:a16="http://schemas.microsoft.com/office/drawing/2014/main" id="{EBDEEEEA-5E01-4CE8-AF87-0D94AAD73AD8}"/>
              </a:ext>
            </a:extLst>
          </p:cNvPr>
          <p:cNvSpPr txBox="1"/>
          <p:nvPr/>
        </p:nvSpPr>
        <p:spPr>
          <a:xfrm>
            <a:off x="4824910" y="5246834"/>
            <a:ext cx="3048976" cy="523220"/>
          </a:xfrm>
          <a:prstGeom prst="rect">
            <a:avLst/>
          </a:prstGeom>
          <a:noFill/>
        </p:spPr>
        <p:txBody>
          <a:bodyPr wrap="none" rtlCol="0">
            <a:spAutoFit/>
          </a:bodyPr>
          <a:lstStyle/>
          <a:p>
            <a:pPr algn="ctr"/>
            <a:r>
              <a:rPr lang="en-US" sz="1400" dirty="0"/>
              <a:t>5-axis printer design for dental ink </a:t>
            </a:r>
            <a:br>
              <a:rPr lang="en-US" sz="1400" dirty="0"/>
            </a:br>
            <a:r>
              <a:rPr lang="en-US" sz="1400" dirty="0"/>
              <a:t>(Matthias Leininger, Bredent GmbH)</a:t>
            </a:r>
          </a:p>
        </p:txBody>
      </p:sp>
      <p:cxnSp>
        <p:nvCxnSpPr>
          <p:cNvPr id="15" name="Straight Connector 14">
            <a:extLst>
              <a:ext uri="{FF2B5EF4-FFF2-40B4-BE49-F238E27FC236}">
                <a16:creationId xmlns:a16="http://schemas.microsoft.com/office/drawing/2014/main" id="{8B11AD22-8455-4FEA-B313-39E9EC331C4D}"/>
              </a:ext>
            </a:extLst>
          </p:cNvPr>
          <p:cNvCxnSpPr>
            <a:cxnSpLocks/>
            <a:endCxn id="31" idx="1"/>
          </p:cNvCxnSpPr>
          <p:nvPr/>
        </p:nvCxnSpPr>
        <p:spPr bwMode="auto">
          <a:xfrm flipV="1">
            <a:off x="6419654" y="2861537"/>
            <a:ext cx="872521" cy="83080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64A35F-A71E-4004-8229-26038C9E6FD1}"/>
              </a:ext>
            </a:extLst>
          </p:cNvPr>
          <p:cNvCxnSpPr>
            <a:cxnSpLocks/>
            <a:endCxn id="26" idx="1"/>
          </p:cNvCxnSpPr>
          <p:nvPr/>
        </p:nvCxnSpPr>
        <p:spPr bwMode="auto">
          <a:xfrm flipV="1">
            <a:off x="6353666" y="1409809"/>
            <a:ext cx="588088" cy="1816286"/>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E2A957-41B2-4961-9D94-C69FE03686E6}"/>
              </a:ext>
            </a:extLst>
          </p:cNvPr>
          <p:cNvCxnSpPr>
            <a:cxnSpLocks/>
            <a:endCxn id="24" idx="1"/>
          </p:cNvCxnSpPr>
          <p:nvPr/>
        </p:nvCxnSpPr>
        <p:spPr bwMode="auto">
          <a:xfrm>
            <a:off x="6003598" y="4113210"/>
            <a:ext cx="1777310" cy="192079"/>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FC1840-DA52-4887-9ED0-CCF329B1666F}"/>
              </a:ext>
            </a:extLst>
          </p:cNvPr>
          <p:cNvSpPr txBox="1"/>
          <p:nvPr/>
        </p:nvSpPr>
        <p:spPr>
          <a:xfrm>
            <a:off x="7780908" y="3951346"/>
            <a:ext cx="1382110" cy="707886"/>
          </a:xfrm>
          <a:prstGeom prst="rect">
            <a:avLst/>
          </a:prstGeom>
          <a:noFill/>
        </p:spPr>
        <p:txBody>
          <a:bodyPr wrap="none" rtlCol="0">
            <a:spAutoFit/>
          </a:bodyPr>
          <a:lstStyle/>
          <a:p>
            <a:pPr algn="ctr"/>
            <a:r>
              <a:rPr lang="en-US" dirty="0"/>
              <a:t>Rotation &amp;</a:t>
            </a:r>
          </a:p>
          <a:p>
            <a:pPr algn="ctr"/>
            <a:r>
              <a:rPr lang="en-US" dirty="0"/>
              <a:t> Tilt axes</a:t>
            </a:r>
          </a:p>
        </p:txBody>
      </p:sp>
      <p:sp>
        <p:nvSpPr>
          <p:cNvPr id="26" name="TextBox 25">
            <a:extLst>
              <a:ext uri="{FF2B5EF4-FFF2-40B4-BE49-F238E27FC236}">
                <a16:creationId xmlns:a16="http://schemas.microsoft.com/office/drawing/2014/main" id="{27C98913-65E8-4D84-9285-B7CB87FF2077}"/>
              </a:ext>
            </a:extLst>
          </p:cNvPr>
          <p:cNvSpPr txBox="1"/>
          <p:nvPr/>
        </p:nvSpPr>
        <p:spPr>
          <a:xfrm>
            <a:off x="6941754" y="1209754"/>
            <a:ext cx="1851790" cy="400110"/>
          </a:xfrm>
          <a:prstGeom prst="rect">
            <a:avLst/>
          </a:prstGeom>
          <a:noFill/>
        </p:spPr>
        <p:txBody>
          <a:bodyPr wrap="none" rtlCol="0">
            <a:spAutoFit/>
          </a:bodyPr>
          <a:lstStyle/>
          <a:p>
            <a:pPr algn="ctr"/>
            <a:r>
              <a:rPr lang="en-US" dirty="0"/>
              <a:t>Droplet ejector</a:t>
            </a:r>
          </a:p>
        </p:txBody>
      </p:sp>
      <p:sp>
        <p:nvSpPr>
          <p:cNvPr id="31" name="TextBox 30">
            <a:extLst>
              <a:ext uri="{FF2B5EF4-FFF2-40B4-BE49-F238E27FC236}">
                <a16:creationId xmlns:a16="http://schemas.microsoft.com/office/drawing/2014/main" id="{B6D1F1AA-431F-42F0-B787-012F0741B70B}"/>
              </a:ext>
            </a:extLst>
          </p:cNvPr>
          <p:cNvSpPr txBox="1"/>
          <p:nvPr/>
        </p:nvSpPr>
        <p:spPr>
          <a:xfrm>
            <a:off x="7292175" y="2661482"/>
            <a:ext cx="1755609" cy="400110"/>
          </a:xfrm>
          <a:prstGeom prst="rect">
            <a:avLst/>
          </a:prstGeom>
          <a:noFill/>
        </p:spPr>
        <p:txBody>
          <a:bodyPr wrap="none" rtlCol="0">
            <a:spAutoFit/>
          </a:bodyPr>
          <a:lstStyle/>
          <a:p>
            <a:pPr algn="ctr"/>
            <a:r>
              <a:rPr lang="en-US" dirty="0"/>
              <a:t>Single Nozzle</a:t>
            </a:r>
          </a:p>
        </p:txBody>
      </p:sp>
      <p:sp>
        <p:nvSpPr>
          <p:cNvPr id="33" name="TextBox 32">
            <a:extLst>
              <a:ext uri="{FF2B5EF4-FFF2-40B4-BE49-F238E27FC236}">
                <a16:creationId xmlns:a16="http://schemas.microsoft.com/office/drawing/2014/main" id="{889117C2-6C70-462C-866D-A92E14280A6D}"/>
              </a:ext>
            </a:extLst>
          </p:cNvPr>
          <p:cNvSpPr txBox="1"/>
          <p:nvPr/>
        </p:nvSpPr>
        <p:spPr>
          <a:xfrm>
            <a:off x="7456999" y="1910899"/>
            <a:ext cx="1255472" cy="400110"/>
          </a:xfrm>
          <a:prstGeom prst="rect">
            <a:avLst/>
          </a:prstGeom>
          <a:noFill/>
        </p:spPr>
        <p:txBody>
          <a:bodyPr wrap="none" rtlCol="0">
            <a:spAutoFit/>
          </a:bodyPr>
          <a:lstStyle/>
          <a:p>
            <a:pPr algn="ctr"/>
            <a:r>
              <a:rPr lang="en-US" dirty="0"/>
              <a:t>X&amp;Z-Axis</a:t>
            </a:r>
          </a:p>
        </p:txBody>
      </p:sp>
      <p:sp>
        <p:nvSpPr>
          <p:cNvPr id="34" name="TextBox 33">
            <a:extLst>
              <a:ext uri="{FF2B5EF4-FFF2-40B4-BE49-F238E27FC236}">
                <a16:creationId xmlns:a16="http://schemas.microsoft.com/office/drawing/2014/main" id="{F34E6F0F-4E51-48DB-AB74-6BD20C26359D}"/>
              </a:ext>
            </a:extLst>
          </p:cNvPr>
          <p:cNvSpPr txBox="1"/>
          <p:nvPr/>
        </p:nvSpPr>
        <p:spPr>
          <a:xfrm>
            <a:off x="8018777" y="3429929"/>
            <a:ext cx="903325" cy="400110"/>
          </a:xfrm>
          <a:prstGeom prst="rect">
            <a:avLst/>
          </a:prstGeom>
          <a:noFill/>
        </p:spPr>
        <p:txBody>
          <a:bodyPr wrap="none" rtlCol="0">
            <a:spAutoFit/>
          </a:bodyPr>
          <a:lstStyle/>
          <a:p>
            <a:pPr algn="ctr"/>
            <a:r>
              <a:rPr lang="en-US" dirty="0"/>
              <a:t>Y-Axis</a:t>
            </a:r>
          </a:p>
        </p:txBody>
      </p:sp>
      <p:cxnSp>
        <p:nvCxnSpPr>
          <p:cNvPr id="37" name="Straight Connector 36">
            <a:extLst>
              <a:ext uri="{FF2B5EF4-FFF2-40B4-BE49-F238E27FC236}">
                <a16:creationId xmlns:a16="http://schemas.microsoft.com/office/drawing/2014/main" id="{53958D64-8942-4B68-8690-0F684D174696}"/>
              </a:ext>
            </a:extLst>
          </p:cNvPr>
          <p:cNvCxnSpPr>
            <a:cxnSpLocks/>
            <a:endCxn id="34" idx="1"/>
          </p:cNvCxnSpPr>
          <p:nvPr/>
        </p:nvCxnSpPr>
        <p:spPr bwMode="auto">
          <a:xfrm flipV="1">
            <a:off x="6750075" y="3629984"/>
            <a:ext cx="1268702" cy="373153"/>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363862-3E7A-40B3-A8EC-6FE81D8D9D40}"/>
              </a:ext>
            </a:extLst>
          </p:cNvPr>
          <p:cNvCxnSpPr>
            <a:cxnSpLocks/>
            <a:stCxn id="33" idx="1"/>
          </p:cNvCxnSpPr>
          <p:nvPr/>
        </p:nvCxnSpPr>
        <p:spPr bwMode="auto">
          <a:xfrm flipH="1">
            <a:off x="6645899" y="2110954"/>
            <a:ext cx="811100" cy="110212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Inhaltsplatzhalter 3">
            <a:extLst>
              <a:ext uri="{FF2B5EF4-FFF2-40B4-BE49-F238E27FC236}">
                <a16:creationId xmlns:a16="http://schemas.microsoft.com/office/drawing/2014/main" id="{07F48FF9-3D55-4174-AF69-CD3CFE138CD0}"/>
              </a:ext>
            </a:extLst>
          </p:cNvPr>
          <p:cNvSpPr>
            <a:spLocks noGrp="1"/>
          </p:cNvSpPr>
          <p:nvPr>
            <p:ph idx="1"/>
          </p:nvPr>
        </p:nvSpPr>
        <p:spPr>
          <a:xfrm>
            <a:off x="215769" y="1635483"/>
            <a:ext cx="4356232" cy="4343400"/>
          </a:xfrm>
        </p:spPr>
        <p:txBody>
          <a:bodyPr/>
          <a:lstStyle/>
          <a:p>
            <a:r>
              <a:rPr lang="de-DE" dirty="0"/>
              <a:t>Stepper </a:t>
            </a:r>
            <a:r>
              <a:rPr lang="de-DE" dirty="0" err="1"/>
              <a:t>motor</a:t>
            </a:r>
            <a:r>
              <a:rPr lang="de-DE" dirty="0"/>
              <a:t> </a:t>
            </a:r>
            <a:r>
              <a:rPr lang="de-DE" dirty="0" err="1"/>
              <a:t>actuated</a:t>
            </a:r>
            <a:r>
              <a:rPr lang="de-DE" dirty="0"/>
              <a:t>     5-Axis </a:t>
            </a:r>
            <a:r>
              <a:rPr lang="de-DE" dirty="0" err="1"/>
              <a:t>printing</a:t>
            </a:r>
            <a:r>
              <a:rPr lang="de-DE" dirty="0"/>
              <a:t> </a:t>
            </a:r>
            <a:r>
              <a:rPr lang="de-DE" dirty="0" err="1"/>
              <a:t>system</a:t>
            </a:r>
            <a:endParaRPr lang="de-DE" dirty="0"/>
          </a:p>
          <a:p>
            <a:endParaRPr lang="de-DE" sz="1400" dirty="0"/>
          </a:p>
          <a:p>
            <a:r>
              <a:rPr lang="de-DE" dirty="0" err="1"/>
              <a:t>Piezoelectric</a:t>
            </a:r>
            <a:r>
              <a:rPr lang="de-DE" dirty="0"/>
              <a:t> </a:t>
            </a:r>
            <a:r>
              <a:rPr lang="de-DE" dirty="0" err="1"/>
              <a:t>valve</a:t>
            </a:r>
            <a:r>
              <a:rPr lang="de-DE" dirty="0"/>
              <a:t> </a:t>
            </a:r>
            <a:r>
              <a:rPr lang="de-DE" dirty="0" err="1"/>
              <a:t>based</a:t>
            </a:r>
            <a:r>
              <a:rPr lang="de-DE" dirty="0"/>
              <a:t> </a:t>
            </a:r>
            <a:r>
              <a:rPr lang="de-DE" dirty="0" err="1"/>
              <a:t>single</a:t>
            </a:r>
            <a:r>
              <a:rPr lang="de-DE" dirty="0"/>
              <a:t> </a:t>
            </a:r>
            <a:r>
              <a:rPr lang="de-DE" dirty="0" err="1"/>
              <a:t>nozzle</a:t>
            </a:r>
            <a:r>
              <a:rPr lang="de-DE" dirty="0"/>
              <a:t> </a:t>
            </a:r>
            <a:r>
              <a:rPr lang="de-DE" dirty="0" err="1"/>
              <a:t>printhead</a:t>
            </a:r>
            <a:r>
              <a:rPr lang="de-DE" dirty="0"/>
              <a:t> </a:t>
            </a:r>
            <a:r>
              <a:rPr lang="de-DE" dirty="0" err="1"/>
              <a:t>with</a:t>
            </a:r>
            <a:r>
              <a:rPr lang="de-DE" dirty="0"/>
              <a:t> external </a:t>
            </a:r>
            <a:r>
              <a:rPr lang="de-DE" dirty="0" err="1"/>
              <a:t>pressure</a:t>
            </a:r>
            <a:r>
              <a:rPr lang="de-DE" dirty="0"/>
              <a:t> </a:t>
            </a:r>
            <a:r>
              <a:rPr lang="de-DE" dirty="0" err="1"/>
              <a:t>supply</a:t>
            </a:r>
            <a:endParaRPr lang="de-DE" dirty="0"/>
          </a:p>
          <a:p>
            <a:endParaRPr lang="de-DE" sz="1400" dirty="0"/>
          </a:p>
          <a:p>
            <a:r>
              <a:rPr lang="de-DE" dirty="0"/>
              <a:t>5 </a:t>
            </a:r>
            <a:r>
              <a:rPr lang="de-DE" dirty="0" err="1"/>
              <a:t>inks</a:t>
            </a:r>
            <a:r>
              <a:rPr lang="de-DE" dirty="0"/>
              <a:t> </a:t>
            </a:r>
            <a:r>
              <a:rPr lang="de-DE" dirty="0" err="1"/>
              <a:t>alternatively</a:t>
            </a:r>
            <a:r>
              <a:rPr lang="de-DE" dirty="0"/>
              <a:t> </a:t>
            </a:r>
            <a:r>
              <a:rPr lang="de-DE" dirty="0" err="1"/>
              <a:t>activated</a:t>
            </a:r>
            <a:r>
              <a:rPr lang="de-DE" dirty="0"/>
              <a:t> </a:t>
            </a:r>
            <a:r>
              <a:rPr lang="de-DE" dirty="0" err="1"/>
              <a:t>by</a:t>
            </a:r>
            <a:r>
              <a:rPr lang="de-DE" dirty="0"/>
              <a:t> a </a:t>
            </a:r>
            <a:r>
              <a:rPr lang="de-DE" dirty="0" err="1"/>
              <a:t>distribution</a:t>
            </a:r>
            <a:r>
              <a:rPr lang="de-DE" dirty="0"/>
              <a:t> </a:t>
            </a:r>
            <a:r>
              <a:rPr lang="de-DE" dirty="0" err="1"/>
              <a:t>valve</a:t>
            </a:r>
            <a:endParaRPr lang="de-DE" dirty="0"/>
          </a:p>
          <a:p>
            <a:endParaRPr lang="de-DE" sz="1400" dirty="0"/>
          </a:p>
          <a:p>
            <a:r>
              <a:rPr lang="de-DE" dirty="0"/>
              <a:t>G-Code </a:t>
            </a:r>
            <a:r>
              <a:rPr lang="de-DE" dirty="0" err="1"/>
              <a:t>based</a:t>
            </a:r>
            <a:r>
              <a:rPr lang="de-DE" dirty="0"/>
              <a:t> Control Software</a:t>
            </a:r>
          </a:p>
          <a:p>
            <a:endParaRPr lang="de-DE" dirty="0"/>
          </a:p>
        </p:txBody>
      </p:sp>
    </p:spTree>
    <p:extLst>
      <p:ext uri="{BB962C8B-B14F-4D97-AF65-F5344CB8AC3E}">
        <p14:creationId xmlns:p14="http://schemas.microsoft.com/office/powerpoint/2010/main" val="1602821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7999" y="914400"/>
            <a:ext cx="8550275" cy="609600"/>
          </a:xfrm>
        </p:spPr>
        <p:txBody>
          <a:bodyPr/>
          <a:lstStyle/>
          <a:p>
            <a:r>
              <a:rPr lang="de-DE" dirty="0"/>
              <a:t>10. Experiment 1 (Material Properties)</a:t>
            </a:r>
            <a:endParaRPr lang="de-DE" baseline="30000" dirty="0"/>
          </a:p>
        </p:txBody>
      </p:sp>
      <p:sp>
        <p:nvSpPr>
          <p:cNvPr id="4" name="Inhaltsplatzhalter 3"/>
          <p:cNvSpPr>
            <a:spLocks noGrp="1"/>
          </p:cNvSpPr>
          <p:nvPr>
            <p:ph idx="1"/>
          </p:nvPr>
        </p:nvSpPr>
        <p:spPr>
          <a:xfrm>
            <a:off x="216813" y="1649691"/>
            <a:ext cx="3271101" cy="848412"/>
          </a:xfrm>
        </p:spPr>
        <p:txBody>
          <a:bodyPr/>
          <a:lstStyle/>
          <a:p>
            <a:r>
              <a:rPr lang="de-DE" sz="2000" i="1" dirty="0"/>
              <a:t>Quantitative </a:t>
            </a:r>
            <a:r>
              <a:rPr lang="de-DE" sz="2000" i="1" dirty="0" err="1"/>
              <a:t>information</a:t>
            </a:r>
            <a:r>
              <a:rPr lang="de-DE" sz="2000" i="1" dirty="0"/>
              <a:t> </a:t>
            </a:r>
            <a:r>
              <a:rPr lang="de-DE" sz="2000" i="1" dirty="0" err="1"/>
              <a:t>for</a:t>
            </a:r>
            <a:r>
              <a:rPr lang="de-DE" sz="2000" i="1" dirty="0"/>
              <a:t> </a:t>
            </a:r>
            <a:r>
              <a:rPr lang="de-DE" sz="2000" i="1" dirty="0" err="1"/>
              <a:t>automation</a:t>
            </a:r>
            <a:endParaRPr lang="de-DE" sz="2000" i="1" dirty="0"/>
          </a:p>
          <a:p>
            <a:endParaRPr lang="de-DE" sz="2000" i="1" dirty="0"/>
          </a:p>
          <a:p>
            <a:r>
              <a:rPr lang="de-DE" sz="2000" i="1" dirty="0"/>
              <a:t>Density, </a:t>
            </a:r>
            <a:r>
              <a:rPr lang="de-DE" sz="2000" i="1" dirty="0" err="1"/>
              <a:t>surface</a:t>
            </a:r>
            <a:r>
              <a:rPr lang="de-DE" sz="2000" i="1" dirty="0"/>
              <a:t> </a:t>
            </a:r>
            <a:r>
              <a:rPr lang="de-DE" sz="2000" i="1" dirty="0" err="1"/>
              <a:t>tension</a:t>
            </a:r>
            <a:r>
              <a:rPr lang="de-DE" sz="2000" i="1" dirty="0"/>
              <a:t>, and </a:t>
            </a:r>
            <a:r>
              <a:rPr lang="de-DE" sz="2000" i="1" dirty="0" err="1"/>
              <a:t>viscosity</a:t>
            </a:r>
            <a:r>
              <a:rPr lang="de-DE" sz="2000" i="1" dirty="0"/>
              <a:t> </a:t>
            </a:r>
            <a:r>
              <a:rPr lang="de-DE" sz="2000" i="1" dirty="0" err="1"/>
              <a:t>measurements</a:t>
            </a:r>
            <a:r>
              <a:rPr lang="de-DE" sz="2000" i="1" dirty="0"/>
              <a:t> </a:t>
            </a:r>
            <a:r>
              <a:rPr lang="de-DE" sz="2000" i="1" dirty="0" err="1"/>
              <a:t>with</a:t>
            </a:r>
            <a:r>
              <a:rPr lang="de-DE" sz="2000" i="1" dirty="0"/>
              <a:t> </a:t>
            </a:r>
          </a:p>
          <a:p>
            <a:pPr lvl="1"/>
            <a:r>
              <a:rPr lang="de-DE" sz="1600" i="1" dirty="0"/>
              <a:t>Haake RS100 </a:t>
            </a:r>
            <a:r>
              <a:rPr lang="de-DE" sz="1600" i="1" dirty="0" err="1"/>
              <a:t>Viskometer</a:t>
            </a:r>
            <a:endParaRPr lang="de-DE" sz="1600" i="1" dirty="0"/>
          </a:p>
          <a:p>
            <a:pPr lvl="1"/>
            <a:r>
              <a:rPr lang="de-DE" sz="1600" i="1" dirty="0"/>
              <a:t>Lauda TD1 </a:t>
            </a:r>
            <a:r>
              <a:rPr lang="de-DE" sz="1600" i="1" dirty="0" err="1"/>
              <a:t>Tensiometer</a:t>
            </a:r>
            <a:endParaRPr lang="de-DE" sz="1600" i="1" dirty="0"/>
          </a:p>
          <a:p>
            <a:pPr lvl="1"/>
            <a:r>
              <a:rPr lang="de-DE" sz="1600" i="1" dirty="0"/>
              <a:t>Dental </a:t>
            </a:r>
            <a:r>
              <a:rPr lang="de-DE" sz="1600" i="1" dirty="0" err="1"/>
              <a:t>inks</a:t>
            </a:r>
            <a:r>
              <a:rPr lang="de-DE" sz="1600" i="1" dirty="0"/>
              <a:t> </a:t>
            </a:r>
            <a:r>
              <a:rPr lang="de-DE" sz="1600" i="1" dirty="0" err="1"/>
              <a:t>provided</a:t>
            </a:r>
            <a:r>
              <a:rPr lang="de-DE" sz="1600" i="1" dirty="0"/>
              <a:t> </a:t>
            </a:r>
            <a:r>
              <a:rPr lang="de-DE" sz="1600" i="1" dirty="0" err="1"/>
              <a:t>by</a:t>
            </a:r>
            <a:r>
              <a:rPr lang="de-DE" sz="1600" i="1" dirty="0"/>
              <a:t> </a:t>
            </a:r>
            <a:r>
              <a:rPr lang="en-US" sz="1600" i="1" dirty="0"/>
              <a:t>ON-DENT Ltd.</a:t>
            </a:r>
            <a:endParaRPr lang="de-DE" sz="1600" i="1" dirty="0"/>
          </a:p>
        </p:txBody>
      </p:sp>
      <p:sp>
        <p:nvSpPr>
          <p:cNvPr id="5" name="Datumsplatzhalter 4"/>
          <p:cNvSpPr>
            <a:spLocks noGrp="1"/>
          </p:cNvSpPr>
          <p:nvPr>
            <p:ph type="dt" sz="half" idx="2"/>
          </p:nvPr>
        </p:nvSpPr>
        <p:spPr/>
        <p:txBody>
          <a:bodyPr/>
          <a:lstStyle/>
          <a:p>
            <a:fld id="{A24411F2-7F35-4361-9EF5-7C370D420B98}" type="datetime1">
              <a:rPr lang="de-DE" smtClean="0"/>
              <a:t>08.02.2018</a:t>
            </a:fld>
            <a:endParaRPr lang="de-DE"/>
          </a:p>
        </p:txBody>
      </p:sp>
      <p:sp>
        <p:nvSpPr>
          <p:cNvPr id="7" name="Foliennummernplatzhalter 6"/>
          <p:cNvSpPr>
            <a:spLocks noGrp="1"/>
          </p:cNvSpPr>
          <p:nvPr>
            <p:ph type="sldNum" sz="quarter" idx="4"/>
          </p:nvPr>
        </p:nvSpPr>
        <p:spPr/>
        <p:txBody>
          <a:bodyPr/>
          <a:lstStyle/>
          <a:p>
            <a:r>
              <a:rPr lang="de-DE" dirty="0"/>
              <a:t>11</a:t>
            </a:r>
          </a:p>
        </p:txBody>
      </p:sp>
      <p:sp>
        <p:nvSpPr>
          <p:cNvPr id="8" name="Fußzeilenplatzhalter 5">
            <a:extLst>
              <a:ext uri="{FF2B5EF4-FFF2-40B4-BE49-F238E27FC236}">
                <a16:creationId xmlns:a16="http://schemas.microsoft.com/office/drawing/2014/main" id="{E0C13C14-236D-469A-9D86-A3A3F6BB9841}"/>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pic>
        <p:nvPicPr>
          <p:cNvPr id="6" name="Picture 5">
            <a:extLst>
              <a:ext uri="{FF2B5EF4-FFF2-40B4-BE49-F238E27FC236}">
                <a16:creationId xmlns:a16="http://schemas.microsoft.com/office/drawing/2014/main" id="{7A731FD3-BCF3-43F1-874D-45BAD7D4FE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154" y="1649691"/>
            <a:ext cx="5225745" cy="3334660"/>
          </a:xfrm>
          <a:prstGeom prst="rect">
            <a:avLst/>
          </a:prstGeom>
        </p:spPr>
      </p:pic>
      <p:sp>
        <p:nvSpPr>
          <p:cNvPr id="9" name="Inhaltsplatzhalter 3">
            <a:extLst>
              <a:ext uri="{FF2B5EF4-FFF2-40B4-BE49-F238E27FC236}">
                <a16:creationId xmlns:a16="http://schemas.microsoft.com/office/drawing/2014/main" id="{2F869F24-4955-47F8-8AA8-B6D10038FD7F}"/>
              </a:ext>
            </a:extLst>
          </p:cNvPr>
          <p:cNvSpPr txBox="1">
            <a:spLocks/>
          </p:cNvSpPr>
          <p:nvPr/>
        </p:nvSpPr>
        <p:spPr bwMode="auto">
          <a:xfrm>
            <a:off x="216813" y="5019295"/>
            <a:ext cx="3271101" cy="84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ＭＳ Ｐゴシック" pitchFamily="-65" charset="-128"/>
                <a:cs typeface="ＭＳ Ｐゴシック" pitchFamily="18" charset="-128"/>
              </a:defRPr>
            </a:lvl1pPr>
            <a:lvl2pPr marL="742950" indent="-285750" algn="l" rtl="0" eaLnBrk="1" fontAlgn="base" hangingPunct="1">
              <a:spcBef>
                <a:spcPct val="20000"/>
              </a:spcBef>
              <a:spcAft>
                <a:spcPct val="0"/>
              </a:spcAft>
              <a:buChar char="–"/>
              <a:defRPr sz="2000">
                <a:solidFill>
                  <a:schemeClr val="tx1"/>
                </a:solidFill>
                <a:latin typeface="+mn-lt"/>
                <a:ea typeface="ＭＳ Ｐゴシック" pitchFamily="-65" charset="-128"/>
              </a:defRPr>
            </a:lvl2pPr>
            <a:lvl3pPr marL="11430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3pPr>
            <a:lvl4pPr marL="15621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4pPr>
            <a:lvl5pPr marL="19812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a:lstStyle>
          <a:p>
            <a:r>
              <a:rPr lang="de-DE" sz="2000" kern="0" dirty="0" err="1"/>
              <a:t>Porosity</a:t>
            </a:r>
            <a:r>
              <a:rPr lang="de-DE" sz="2000" kern="0" dirty="0"/>
              <a:t> </a:t>
            </a:r>
            <a:r>
              <a:rPr lang="de-DE" sz="2000" kern="0" dirty="0" err="1"/>
              <a:t>measurement</a:t>
            </a:r>
            <a:r>
              <a:rPr lang="de-DE" sz="2000" kern="0" dirty="0"/>
              <a:t> </a:t>
            </a:r>
            <a:r>
              <a:rPr lang="de-DE" sz="2000" kern="0" dirty="0" err="1"/>
              <a:t>of</a:t>
            </a:r>
            <a:r>
              <a:rPr lang="de-DE" sz="2000" kern="0" dirty="0"/>
              <a:t> </a:t>
            </a:r>
            <a:r>
              <a:rPr lang="de-DE" sz="2000" kern="0" dirty="0" err="1"/>
              <a:t>the</a:t>
            </a:r>
            <a:r>
              <a:rPr lang="de-DE" sz="2000" kern="0" dirty="0"/>
              <a:t> </a:t>
            </a:r>
            <a:r>
              <a:rPr lang="de-DE" sz="2000" kern="0" dirty="0" err="1"/>
              <a:t>Zirconia</a:t>
            </a:r>
            <a:r>
              <a:rPr lang="de-DE" sz="2000" kern="0" dirty="0"/>
              <a:t> blank via </a:t>
            </a:r>
            <a:r>
              <a:rPr lang="de-DE" sz="2000" kern="0" dirty="0" err="1"/>
              <a:t>gravimetric</a:t>
            </a:r>
            <a:r>
              <a:rPr lang="de-DE" sz="2000" kern="0" dirty="0"/>
              <a:t> </a:t>
            </a:r>
            <a:r>
              <a:rPr lang="de-DE" sz="2000" kern="0" dirty="0" err="1"/>
              <a:t>method</a:t>
            </a:r>
            <a:endParaRPr lang="de-DE" sz="2000" kern="0" dirty="0"/>
          </a:p>
        </p:txBody>
      </p:sp>
      <p:sp>
        <p:nvSpPr>
          <p:cNvPr id="11" name="Rectangle: Rounded Corners 10">
            <a:extLst>
              <a:ext uri="{FF2B5EF4-FFF2-40B4-BE49-F238E27FC236}">
                <a16:creationId xmlns:a16="http://schemas.microsoft.com/office/drawing/2014/main" id="{39F72696-F00D-4308-BAF4-366E274009B5}"/>
              </a:ext>
            </a:extLst>
          </p:cNvPr>
          <p:cNvSpPr/>
          <p:nvPr/>
        </p:nvSpPr>
        <p:spPr bwMode="auto">
          <a:xfrm>
            <a:off x="4341043" y="5443501"/>
            <a:ext cx="3625968" cy="498149"/>
          </a:xfrm>
          <a:prstGeom prst="roundRect">
            <a:avLst/>
          </a:prstGeom>
          <a:solidFill>
            <a:schemeClr val="bg1"/>
          </a:solid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Arial" pitchFamily="34" charset="0"/>
              </a:rPr>
              <a:t>43% Void fraction</a:t>
            </a:r>
          </a:p>
        </p:txBody>
      </p:sp>
    </p:spTree>
    <p:extLst>
      <p:ext uri="{BB962C8B-B14F-4D97-AF65-F5344CB8AC3E}">
        <p14:creationId xmlns:p14="http://schemas.microsoft.com/office/powerpoint/2010/main" val="1606465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10. Experiment 2 (Absorption Time)</a:t>
            </a:r>
            <a:endParaRPr lang="de-DE" baseline="30000" dirty="0"/>
          </a:p>
        </p:txBody>
      </p:sp>
      <p:sp>
        <p:nvSpPr>
          <p:cNvPr id="5" name="Datumsplatzhalter 4"/>
          <p:cNvSpPr>
            <a:spLocks noGrp="1"/>
          </p:cNvSpPr>
          <p:nvPr>
            <p:ph type="dt" sz="half" idx="2"/>
          </p:nvPr>
        </p:nvSpPr>
        <p:spPr/>
        <p:txBody>
          <a:bodyPr/>
          <a:lstStyle/>
          <a:p>
            <a:fld id="{8D48DF00-E074-4780-BF07-5382804A548B}" type="datetime1">
              <a:rPr lang="de-DE" smtClean="0"/>
              <a:t>08.02.2018</a:t>
            </a:fld>
            <a:endParaRPr lang="de-DE"/>
          </a:p>
        </p:txBody>
      </p:sp>
      <p:sp>
        <p:nvSpPr>
          <p:cNvPr id="7" name="Foliennummernplatzhalter 6"/>
          <p:cNvSpPr>
            <a:spLocks noGrp="1"/>
          </p:cNvSpPr>
          <p:nvPr>
            <p:ph type="sldNum" sz="quarter" idx="4"/>
          </p:nvPr>
        </p:nvSpPr>
        <p:spPr/>
        <p:txBody>
          <a:bodyPr/>
          <a:lstStyle/>
          <a:p>
            <a:r>
              <a:rPr lang="de-DE" dirty="0"/>
              <a:t>12</a:t>
            </a:r>
          </a:p>
        </p:txBody>
      </p:sp>
      <p:sp>
        <p:nvSpPr>
          <p:cNvPr id="8" name="Fußzeilenplatzhalter 5">
            <a:extLst>
              <a:ext uri="{FF2B5EF4-FFF2-40B4-BE49-F238E27FC236}">
                <a16:creationId xmlns:a16="http://schemas.microsoft.com/office/drawing/2014/main" id="{2CBF85FF-AB1C-4BC1-B5D5-D4BD6DB5D5D9}"/>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pic>
        <p:nvPicPr>
          <p:cNvPr id="6" name="Picture 5">
            <a:extLst>
              <a:ext uri="{FF2B5EF4-FFF2-40B4-BE49-F238E27FC236}">
                <a16:creationId xmlns:a16="http://schemas.microsoft.com/office/drawing/2014/main" id="{725050CA-87C4-42A9-B45E-D3F17FCC81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37" r="7279"/>
          <a:stretch/>
        </p:blipFill>
        <p:spPr>
          <a:xfrm>
            <a:off x="2940050" y="2671864"/>
            <a:ext cx="5285973" cy="2759926"/>
          </a:xfrm>
          <a:prstGeom prst="rect">
            <a:avLst/>
          </a:prstGeom>
        </p:spPr>
      </p:pic>
      <p:pic>
        <p:nvPicPr>
          <p:cNvPr id="12" name="Picture 11">
            <a:extLst>
              <a:ext uri="{FF2B5EF4-FFF2-40B4-BE49-F238E27FC236}">
                <a16:creationId xmlns:a16="http://schemas.microsoft.com/office/drawing/2014/main" id="{5ED76AE6-31D9-4272-918F-72053AD5A5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6962" y="2671864"/>
            <a:ext cx="1332813" cy="2659611"/>
          </a:xfrm>
          <a:prstGeom prst="rect">
            <a:avLst/>
          </a:prstGeom>
        </p:spPr>
      </p:pic>
      <p:sp>
        <p:nvSpPr>
          <p:cNvPr id="13" name="Inhaltsplatzhalter 3">
            <a:extLst>
              <a:ext uri="{FF2B5EF4-FFF2-40B4-BE49-F238E27FC236}">
                <a16:creationId xmlns:a16="http://schemas.microsoft.com/office/drawing/2014/main" id="{8C25B149-A1E9-467D-8B42-E2A123604673}"/>
              </a:ext>
            </a:extLst>
          </p:cNvPr>
          <p:cNvSpPr>
            <a:spLocks noGrp="1"/>
          </p:cNvSpPr>
          <p:nvPr>
            <p:ph idx="1"/>
          </p:nvPr>
        </p:nvSpPr>
        <p:spPr>
          <a:xfrm>
            <a:off x="508000" y="1746316"/>
            <a:ext cx="8128000" cy="780068"/>
          </a:xfrm>
        </p:spPr>
        <p:txBody>
          <a:bodyPr/>
          <a:lstStyle/>
          <a:p>
            <a:r>
              <a:rPr lang="en-US" dirty="0"/>
              <a:t>Absorption time limits maximum printing speed</a:t>
            </a:r>
          </a:p>
          <a:p>
            <a:r>
              <a:rPr lang="en-US" dirty="0"/>
              <a:t>Finding out whether a heater is necessary</a:t>
            </a:r>
            <a:endParaRPr lang="de-DE" dirty="0"/>
          </a:p>
        </p:txBody>
      </p:sp>
      <p:sp>
        <p:nvSpPr>
          <p:cNvPr id="14" name="TextBox 13">
            <a:extLst>
              <a:ext uri="{FF2B5EF4-FFF2-40B4-BE49-F238E27FC236}">
                <a16:creationId xmlns:a16="http://schemas.microsoft.com/office/drawing/2014/main" id="{3BC28A8D-33E3-4B91-AFCF-759B95205FFF}"/>
              </a:ext>
            </a:extLst>
          </p:cNvPr>
          <p:cNvSpPr txBox="1"/>
          <p:nvPr/>
        </p:nvSpPr>
        <p:spPr>
          <a:xfrm>
            <a:off x="389765" y="5331475"/>
            <a:ext cx="2747206" cy="738664"/>
          </a:xfrm>
          <a:prstGeom prst="rect">
            <a:avLst/>
          </a:prstGeom>
          <a:noFill/>
        </p:spPr>
        <p:txBody>
          <a:bodyPr wrap="square" rtlCol="0">
            <a:spAutoFit/>
          </a:bodyPr>
          <a:lstStyle/>
          <a:p>
            <a:pPr algn="ctr"/>
            <a:r>
              <a:rPr lang="en-US" sz="1400" dirty="0"/>
              <a:t>Absorption of 100 </a:t>
            </a:r>
            <a:r>
              <a:rPr lang="en-US" sz="1400" dirty="0" err="1"/>
              <a:t>nL</a:t>
            </a:r>
            <a:r>
              <a:rPr lang="en-US" sz="1400" dirty="0"/>
              <a:t> Drops</a:t>
            </a:r>
            <a:br>
              <a:rPr lang="en-US" sz="1400" dirty="0"/>
            </a:br>
            <a:r>
              <a:rPr lang="en-US" sz="1400" dirty="0"/>
              <a:t> on the Zirconia Surface</a:t>
            </a:r>
          </a:p>
          <a:p>
            <a:pPr algn="ctr"/>
            <a:r>
              <a:rPr lang="en-US" sz="1400" dirty="0"/>
              <a:t>( 35x slower)</a:t>
            </a:r>
          </a:p>
        </p:txBody>
      </p:sp>
      <p:sp>
        <p:nvSpPr>
          <p:cNvPr id="10" name="Inhaltsplatzhalter 3">
            <a:extLst>
              <a:ext uri="{FF2B5EF4-FFF2-40B4-BE49-F238E27FC236}">
                <a16:creationId xmlns:a16="http://schemas.microsoft.com/office/drawing/2014/main" id="{645D7EB9-2E2F-49E3-8FA8-5BF7E5B381E5}"/>
              </a:ext>
            </a:extLst>
          </p:cNvPr>
          <p:cNvSpPr txBox="1">
            <a:spLocks/>
          </p:cNvSpPr>
          <p:nvPr/>
        </p:nvSpPr>
        <p:spPr bwMode="auto">
          <a:xfrm>
            <a:off x="3136971" y="5669505"/>
            <a:ext cx="6007029" cy="78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ＭＳ Ｐゴシック" pitchFamily="-65" charset="-128"/>
                <a:cs typeface="ＭＳ Ｐゴシック" pitchFamily="18" charset="-128"/>
              </a:defRPr>
            </a:lvl1pPr>
            <a:lvl2pPr marL="742950" indent="-285750" algn="l" rtl="0" eaLnBrk="1" fontAlgn="base" hangingPunct="1">
              <a:spcBef>
                <a:spcPct val="20000"/>
              </a:spcBef>
              <a:spcAft>
                <a:spcPct val="0"/>
              </a:spcAft>
              <a:buChar char="–"/>
              <a:defRPr sz="2000">
                <a:solidFill>
                  <a:schemeClr val="tx1"/>
                </a:solidFill>
                <a:latin typeface="+mn-lt"/>
                <a:ea typeface="ＭＳ Ｐゴシック" pitchFamily="-65" charset="-128"/>
              </a:defRPr>
            </a:lvl2pPr>
            <a:lvl3pPr marL="11430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3pPr>
            <a:lvl4pPr marL="15621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4pPr>
            <a:lvl5pPr marL="19812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a:lstStyle>
          <a:p>
            <a:pPr marL="0" indent="0">
              <a:buNone/>
            </a:pPr>
            <a:r>
              <a:rPr lang="en-US" sz="2000" kern="0" dirty="0"/>
              <a:t>A change of 60 ºC causes 50% reduction in time </a:t>
            </a:r>
            <a:endParaRPr lang="de-DE" sz="2000" kern="0" dirty="0"/>
          </a:p>
        </p:txBody>
      </p:sp>
    </p:spTree>
    <p:extLst>
      <p:ext uri="{BB962C8B-B14F-4D97-AF65-F5344CB8AC3E}">
        <p14:creationId xmlns:p14="http://schemas.microsoft.com/office/powerpoint/2010/main" val="479251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3D061E-ACFB-4113-9E39-ABC9CE9899A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62" r="8171"/>
          <a:stretch/>
        </p:blipFill>
        <p:spPr>
          <a:xfrm>
            <a:off x="2973753" y="2420674"/>
            <a:ext cx="5253373" cy="3522926"/>
          </a:xfrm>
          <a:prstGeom prst="rect">
            <a:avLst/>
          </a:prstGeom>
        </p:spPr>
      </p:pic>
      <p:sp>
        <p:nvSpPr>
          <p:cNvPr id="2" name="Titel 1"/>
          <p:cNvSpPr>
            <a:spLocks noGrp="1"/>
          </p:cNvSpPr>
          <p:nvPr>
            <p:ph type="title"/>
          </p:nvPr>
        </p:nvSpPr>
        <p:spPr/>
        <p:txBody>
          <a:bodyPr/>
          <a:lstStyle/>
          <a:p>
            <a:r>
              <a:rPr lang="de-DE" dirty="0"/>
              <a:t>10. Experiment 3 (Drop Size)</a:t>
            </a:r>
            <a:endParaRPr lang="de-DE" baseline="30000" dirty="0"/>
          </a:p>
        </p:txBody>
      </p:sp>
      <p:sp>
        <p:nvSpPr>
          <p:cNvPr id="5" name="Datumsplatzhalter 4"/>
          <p:cNvSpPr>
            <a:spLocks noGrp="1"/>
          </p:cNvSpPr>
          <p:nvPr>
            <p:ph type="dt" sz="half" idx="2"/>
          </p:nvPr>
        </p:nvSpPr>
        <p:spPr/>
        <p:txBody>
          <a:bodyPr/>
          <a:lstStyle/>
          <a:p>
            <a:fld id="{DE1D0AE5-30CC-44E2-BC84-8828C29A029A}" type="datetime1">
              <a:rPr lang="de-DE" smtClean="0"/>
              <a:t>08.02.2018</a:t>
            </a:fld>
            <a:endParaRPr lang="de-DE" dirty="0"/>
          </a:p>
        </p:txBody>
      </p:sp>
      <p:sp>
        <p:nvSpPr>
          <p:cNvPr id="7" name="Foliennummernplatzhalter 6"/>
          <p:cNvSpPr>
            <a:spLocks noGrp="1"/>
          </p:cNvSpPr>
          <p:nvPr>
            <p:ph type="sldNum" sz="quarter" idx="4"/>
          </p:nvPr>
        </p:nvSpPr>
        <p:spPr/>
        <p:txBody>
          <a:bodyPr/>
          <a:lstStyle/>
          <a:p>
            <a:r>
              <a:rPr lang="de-DE" dirty="0"/>
              <a:t>13</a:t>
            </a:r>
          </a:p>
        </p:txBody>
      </p:sp>
      <p:sp>
        <p:nvSpPr>
          <p:cNvPr id="8" name="Fußzeilenplatzhalter 5">
            <a:extLst>
              <a:ext uri="{FF2B5EF4-FFF2-40B4-BE49-F238E27FC236}">
                <a16:creationId xmlns:a16="http://schemas.microsoft.com/office/drawing/2014/main" id="{17F6E4A0-1C52-4981-9B16-77D258AC1C8E}"/>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pic>
        <p:nvPicPr>
          <p:cNvPr id="6" name="Picture 5">
            <a:extLst>
              <a:ext uri="{FF2B5EF4-FFF2-40B4-BE49-F238E27FC236}">
                <a16:creationId xmlns:a16="http://schemas.microsoft.com/office/drawing/2014/main" id="{D75CDCE6-4876-4EB8-8B6B-D504975E9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409" y="2489656"/>
            <a:ext cx="1873641" cy="3803906"/>
          </a:xfrm>
          <a:prstGeom prst="rect">
            <a:avLst/>
          </a:prstGeom>
        </p:spPr>
      </p:pic>
      <p:cxnSp>
        <p:nvCxnSpPr>
          <p:cNvPr id="9" name="Straight Connector 8">
            <a:extLst>
              <a:ext uri="{FF2B5EF4-FFF2-40B4-BE49-F238E27FC236}">
                <a16:creationId xmlns:a16="http://schemas.microsoft.com/office/drawing/2014/main" id="{7470DFAD-9DE8-4990-AB49-6170C4947BB7}"/>
              </a:ext>
            </a:extLst>
          </p:cNvPr>
          <p:cNvCxnSpPr>
            <a:cxnSpLocks/>
          </p:cNvCxnSpPr>
          <p:nvPr/>
        </p:nvCxnSpPr>
        <p:spPr bwMode="auto">
          <a:xfrm>
            <a:off x="2451256" y="3195042"/>
            <a:ext cx="269631"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EF08B05D-50C2-4062-9C77-F8E012DE7091}"/>
              </a:ext>
            </a:extLst>
          </p:cNvPr>
          <p:cNvCxnSpPr>
            <a:cxnSpLocks/>
          </p:cNvCxnSpPr>
          <p:nvPr/>
        </p:nvCxnSpPr>
        <p:spPr bwMode="auto">
          <a:xfrm>
            <a:off x="2429103" y="3597474"/>
            <a:ext cx="269631"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46B39D2B-9608-4A31-9546-CFE99E1B10B8}"/>
              </a:ext>
            </a:extLst>
          </p:cNvPr>
          <p:cNvCxnSpPr>
            <a:cxnSpLocks/>
          </p:cNvCxnSpPr>
          <p:nvPr/>
        </p:nvCxnSpPr>
        <p:spPr bwMode="auto">
          <a:xfrm>
            <a:off x="2429103" y="3980061"/>
            <a:ext cx="269631"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E115B270-0C40-4C04-9FBD-A57EDBD4B652}"/>
              </a:ext>
            </a:extLst>
          </p:cNvPr>
          <p:cNvCxnSpPr>
            <a:cxnSpLocks/>
          </p:cNvCxnSpPr>
          <p:nvPr/>
        </p:nvCxnSpPr>
        <p:spPr bwMode="auto">
          <a:xfrm>
            <a:off x="2404866" y="4388139"/>
            <a:ext cx="269631"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8" name="Straight Connector 17">
            <a:extLst>
              <a:ext uri="{FF2B5EF4-FFF2-40B4-BE49-F238E27FC236}">
                <a16:creationId xmlns:a16="http://schemas.microsoft.com/office/drawing/2014/main" id="{EB35DDC5-2ADB-4254-BA8D-1DEC5D01BCC0}"/>
              </a:ext>
            </a:extLst>
          </p:cNvPr>
          <p:cNvCxnSpPr>
            <a:cxnSpLocks/>
          </p:cNvCxnSpPr>
          <p:nvPr/>
        </p:nvCxnSpPr>
        <p:spPr bwMode="auto">
          <a:xfrm>
            <a:off x="2429103" y="4762698"/>
            <a:ext cx="269631"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44219943-3F87-460C-BDE0-B61FC02F7CBA}"/>
              </a:ext>
            </a:extLst>
          </p:cNvPr>
          <p:cNvCxnSpPr>
            <a:cxnSpLocks/>
          </p:cNvCxnSpPr>
          <p:nvPr/>
        </p:nvCxnSpPr>
        <p:spPr bwMode="auto">
          <a:xfrm>
            <a:off x="2390611" y="5150841"/>
            <a:ext cx="269631"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0" name="Straight Connector 19">
            <a:extLst>
              <a:ext uri="{FF2B5EF4-FFF2-40B4-BE49-F238E27FC236}">
                <a16:creationId xmlns:a16="http://schemas.microsoft.com/office/drawing/2014/main" id="{128D0A68-B9C0-4581-9B83-9BB56BE61918}"/>
              </a:ext>
            </a:extLst>
          </p:cNvPr>
          <p:cNvCxnSpPr>
            <a:cxnSpLocks/>
          </p:cNvCxnSpPr>
          <p:nvPr/>
        </p:nvCxnSpPr>
        <p:spPr bwMode="auto">
          <a:xfrm>
            <a:off x="2378353" y="5541368"/>
            <a:ext cx="269631"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1" name="Straight Connector 20">
            <a:extLst>
              <a:ext uri="{FF2B5EF4-FFF2-40B4-BE49-F238E27FC236}">
                <a16:creationId xmlns:a16="http://schemas.microsoft.com/office/drawing/2014/main" id="{70939378-6D5A-43DB-B393-6FDB8F32D4D5}"/>
              </a:ext>
            </a:extLst>
          </p:cNvPr>
          <p:cNvCxnSpPr>
            <a:cxnSpLocks/>
          </p:cNvCxnSpPr>
          <p:nvPr/>
        </p:nvCxnSpPr>
        <p:spPr bwMode="auto">
          <a:xfrm>
            <a:off x="2369975" y="5981976"/>
            <a:ext cx="244301" cy="0"/>
          </a:xfrm>
          <a:prstGeom prst="line">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CCDA0235-A2C0-4831-BBC4-F4364F0F22F2}"/>
              </a:ext>
            </a:extLst>
          </p:cNvPr>
          <p:cNvSpPr txBox="1"/>
          <p:nvPr/>
        </p:nvSpPr>
        <p:spPr>
          <a:xfrm>
            <a:off x="3130228" y="5830331"/>
            <a:ext cx="4940425" cy="307777"/>
          </a:xfrm>
          <a:prstGeom prst="rect">
            <a:avLst/>
          </a:prstGeom>
          <a:noFill/>
        </p:spPr>
        <p:txBody>
          <a:bodyPr wrap="square" rtlCol="0">
            <a:spAutoFit/>
          </a:bodyPr>
          <a:lstStyle/>
          <a:p>
            <a:pPr algn="ctr"/>
            <a:r>
              <a:rPr lang="en-US" sz="1400" dirty="0"/>
              <a:t>Lateral color distribution in relation to the drop volume</a:t>
            </a:r>
          </a:p>
        </p:txBody>
      </p:sp>
      <p:sp>
        <p:nvSpPr>
          <p:cNvPr id="26" name="Inhaltsplatzhalter 3">
            <a:extLst>
              <a:ext uri="{FF2B5EF4-FFF2-40B4-BE49-F238E27FC236}">
                <a16:creationId xmlns:a16="http://schemas.microsoft.com/office/drawing/2014/main" id="{A79868E9-6C77-4C14-8A90-6DD7A6EEFEDD}"/>
              </a:ext>
            </a:extLst>
          </p:cNvPr>
          <p:cNvSpPr>
            <a:spLocks noGrp="1"/>
          </p:cNvSpPr>
          <p:nvPr>
            <p:ph idx="1"/>
          </p:nvPr>
        </p:nvSpPr>
        <p:spPr>
          <a:xfrm>
            <a:off x="645160" y="1649451"/>
            <a:ext cx="8346440" cy="690021"/>
          </a:xfrm>
        </p:spPr>
        <p:txBody>
          <a:bodyPr/>
          <a:lstStyle/>
          <a:p>
            <a:r>
              <a:rPr lang="de-DE" dirty="0"/>
              <a:t>Choice </a:t>
            </a:r>
            <a:r>
              <a:rPr lang="de-DE" dirty="0" err="1"/>
              <a:t>of</a:t>
            </a:r>
            <a:r>
              <a:rPr lang="de-DE" dirty="0"/>
              <a:t> </a:t>
            </a:r>
            <a:r>
              <a:rPr lang="de-DE" dirty="0" err="1"/>
              <a:t>droplet</a:t>
            </a:r>
            <a:r>
              <a:rPr lang="de-DE" dirty="0"/>
              <a:t> </a:t>
            </a:r>
            <a:r>
              <a:rPr lang="de-DE" dirty="0" err="1"/>
              <a:t>generator</a:t>
            </a:r>
            <a:r>
              <a:rPr lang="de-DE" dirty="0"/>
              <a:t> (</a:t>
            </a:r>
            <a:r>
              <a:rPr lang="de-DE" dirty="0" err="1"/>
              <a:t>piezoelectric</a:t>
            </a:r>
            <a:r>
              <a:rPr lang="de-DE" dirty="0"/>
              <a:t> </a:t>
            </a:r>
            <a:r>
              <a:rPr lang="de-DE" dirty="0" err="1"/>
              <a:t>or</a:t>
            </a:r>
            <a:r>
              <a:rPr lang="de-DE" dirty="0"/>
              <a:t> </a:t>
            </a:r>
            <a:r>
              <a:rPr lang="de-DE" dirty="0" err="1"/>
              <a:t>magnetic</a:t>
            </a:r>
            <a:r>
              <a:rPr lang="de-DE" dirty="0"/>
              <a:t>) </a:t>
            </a:r>
            <a:r>
              <a:rPr lang="de-DE" dirty="0" err="1"/>
              <a:t>depends</a:t>
            </a:r>
            <a:r>
              <a:rPr lang="de-DE" dirty="0"/>
              <a:t> on </a:t>
            </a:r>
            <a:r>
              <a:rPr lang="de-DE" dirty="0" err="1"/>
              <a:t>the</a:t>
            </a:r>
            <a:r>
              <a:rPr lang="de-DE" dirty="0"/>
              <a:t> </a:t>
            </a:r>
            <a:r>
              <a:rPr lang="de-DE" dirty="0" err="1"/>
              <a:t>needed</a:t>
            </a:r>
            <a:r>
              <a:rPr lang="de-DE" dirty="0"/>
              <a:t> </a:t>
            </a:r>
            <a:r>
              <a:rPr lang="de-DE" dirty="0" err="1"/>
              <a:t>droplet</a:t>
            </a:r>
            <a:r>
              <a:rPr lang="de-DE" dirty="0"/>
              <a:t> </a:t>
            </a:r>
            <a:r>
              <a:rPr lang="de-DE" dirty="0" err="1"/>
              <a:t>size</a:t>
            </a:r>
            <a:endParaRPr lang="de-DE" dirty="0"/>
          </a:p>
          <a:p>
            <a:pPr marL="0" indent="0">
              <a:buNone/>
            </a:pPr>
            <a:endParaRPr lang="de-DE" dirty="0"/>
          </a:p>
        </p:txBody>
      </p:sp>
    </p:spTree>
    <p:extLst>
      <p:ext uri="{BB962C8B-B14F-4D97-AF65-F5344CB8AC3E}">
        <p14:creationId xmlns:p14="http://schemas.microsoft.com/office/powerpoint/2010/main" val="271476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11. </a:t>
            </a:r>
            <a:r>
              <a:rPr lang="en-US" dirty="0"/>
              <a:t>Summary</a:t>
            </a:r>
            <a:endParaRPr lang="en-US" baseline="30000" dirty="0"/>
          </a:p>
        </p:txBody>
      </p:sp>
      <p:sp>
        <p:nvSpPr>
          <p:cNvPr id="4" name="Inhaltsplatzhalter 3"/>
          <p:cNvSpPr>
            <a:spLocks noGrp="1"/>
          </p:cNvSpPr>
          <p:nvPr>
            <p:ph idx="1"/>
          </p:nvPr>
        </p:nvSpPr>
        <p:spPr>
          <a:xfrm>
            <a:off x="121920" y="1828800"/>
            <a:ext cx="9022080" cy="4343400"/>
          </a:xfrm>
        </p:spPr>
        <p:txBody>
          <a:bodyPr/>
          <a:lstStyle/>
          <a:p>
            <a:r>
              <a:rPr lang="de-DE" dirty="0" err="1"/>
              <a:t>Automated</a:t>
            </a:r>
            <a:r>
              <a:rPr lang="de-DE" dirty="0"/>
              <a:t> </a:t>
            </a:r>
            <a:r>
              <a:rPr lang="de-DE" dirty="0" err="1"/>
              <a:t>inkjet</a:t>
            </a:r>
            <a:r>
              <a:rPr lang="de-DE" dirty="0"/>
              <a:t> </a:t>
            </a:r>
            <a:r>
              <a:rPr lang="de-DE" dirty="0" err="1"/>
              <a:t>printing</a:t>
            </a:r>
            <a:r>
              <a:rPr lang="de-DE" dirty="0"/>
              <a:t> </a:t>
            </a:r>
            <a:r>
              <a:rPr lang="de-DE" dirty="0" err="1"/>
              <a:t>of</a:t>
            </a:r>
            <a:r>
              <a:rPr lang="de-DE" dirty="0"/>
              <a:t> dental </a:t>
            </a:r>
            <a:r>
              <a:rPr lang="de-DE" dirty="0" err="1"/>
              <a:t>colors</a:t>
            </a:r>
            <a:r>
              <a:rPr lang="de-DE" dirty="0"/>
              <a:t> </a:t>
            </a:r>
            <a:r>
              <a:rPr lang="de-DE" dirty="0" err="1"/>
              <a:t>is</a:t>
            </a:r>
            <a:r>
              <a:rPr lang="de-DE" dirty="0"/>
              <a:t> </a:t>
            </a:r>
            <a:r>
              <a:rPr lang="de-DE" dirty="0" err="1"/>
              <a:t>proven</a:t>
            </a:r>
            <a:r>
              <a:rPr lang="de-DE" dirty="0"/>
              <a:t> </a:t>
            </a:r>
            <a:r>
              <a:rPr lang="de-DE" dirty="0" err="1"/>
              <a:t>to</a:t>
            </a:r>
            <a:r>
              <a:rPr lang="de-DE" dirty="0"/>
              <a:t> </a:t>
            </a:r>
            <a:r>
              <a:rPr lang="de-DE" dirty="0" err="1"/>
              <a:t>be</a:t>
            </a:r>
            <a:r>
              <a:rPr lang="de-DE" dirty="0"/>
              <a:t> </a:t>
            </a:r>
            <a:r>
              <a:rPr lang="en-US" dirty="0"/>
              <a:t>possible</a:t>
            </a:r>
            <a:endParaRPr lang="de-DE" dirty="0"/>
          </a:p>
          <a:p>
            <a:r>
              <a:rPr lang="de-DE" dirty="0"/>
              <a:t>25 nL </a:t>
            </a:r>
            <a:r>
              <a:rPr lang="de-DE" dirty="0" err="1"/>
              <a:t>is</a:t>
            </a:r>
            <a:r>
              <a:rPr lang="de-DE" dirty="0"/>
              <a:t> </a:t>
            </a:r>
            <a:r>
              <a:rPr lang="de-DE" dirty="0" err="1"/>
              <a:t>the</a:t>
            </a:r>
            <a:r>
              <a:rPr lang="de-DE" dirty="0"/>
              <a:t> </a:t>
            </a:r>
            <a:r>
              <a:rPr lang="de-DE" dirty="0" err="1"/>
              <a:t>largest</a:t>
            </a:r>
            <a:r>
              <a:rPr lang="de-DE" dirty="0"/>
              <a:t> </a:t>
            </a:r>
            <a:r>
              <a:rPr lang="de-DE" dirty="0" err="1"/>
              <a:t>drop</a:t>
            </a:r>
            <a:r>
              <a:rPr lang="de-DE" dirty="0"/>
              <a:t> </a:t>
            </a:r>
            <a:r>
              <a:rPr lang="de-DE" dirty="0" err="1"/>
              <a:t>size</a:t>
            </a:r>
            <a:r>
              <a:rPr lang="de-DE" dirty="0"/>
              <a:t> </a:t>
            </a:r>
            <a:r>
              <a:rPr lang="de-DE" dirty="0" err="1"/>
              <a:t>that</a:t>
            </a:r>
            <a:r>
              <a:rPr lang="de-DE" dirty="0"/>
              <a:t> </a:t>
            </a:r>
            <a:r>
              <a:rPr lang="de-DE" dirty="0" err="1"/>
              <a:t>does</a:t>
            </a:r>
            <a:r>
              <a:rPr lang="de-DE" dirty="0"/>
              <a:t> not </a:t>
            </a:r>
            <a:r>
              <a:rPr lang="de-DE" dirty="0" err="1"/>
              <a:t>negatively</a:t>
            </a:r>
            <a:r>
              <a:rPr lang="de-DE" dirty="0"/>
              <a:t> </a:t>
            </a:r>
            <a:r>
              <a:rPr lang="de-DE" dirty="0" err="1"/>
              <a:t>impact</a:t>
            </a:r>
            <a:r>
              <a:rPr lang="de-DE" dirty="0"/>
              <a:t> </a:t>
            </a:r>
            <a:r>
              <a:rPr lang="en-US" dirty="0"/>
              <a:t>the printing resolution</a:t>
            </a:r>
          </a:p>
          <a:p>
            <a:r>
              <a:rPr lang="de-DE" dirty="0" err="1"/>
              <a:t>Contrary</a:t>
            </a:r>
            <a:r>
              <a:rPr lang="de-DE" dirty="0"/>
              <a:t> </a:t>
            </a:r>
            <a:r>
              <a:rPr lang="de-DE" dirty="0" err="1"/>
              <a:t>to</a:t>
            </a:r>
            <a:r>
              <a:rPr lang="de-DE" dirty="0"/>
              <a:t> </a:t>
            </a:r>
            <a:r>
              <a:rPr lang="de-DE" dirty="0" err="1"/>
              <a:t>the</a:t>
            </a:r>
            <a:r>
              <a:rPr lang="de-DE" dirty="0"/>
              <a:t> </a:t>
            </a:r>
            <a:r>
              <a:rPr lang="de-DE" dirty="0" err="1"/>
              <a:t>statements</a:t>
            </a:r>
            <a:r>
              <a:rPr lang="de-DE" dirty="0"/>
              <a:t> </a:t>
            </a:r>
            <a:r>
              <a:rPr lang="de-DE" dirty="0" err="1"/>
              <a:t>of</a:t>
            </a:r>
            <a:r>
              <a:rPr lang="de-DE" dirty="0"/>
              <a:t> </a:t>
            </a:r>
            <a:r>
              <a:rPr lang="de-DE" dirty="0" err="1"/>
              <a:t>the</a:t>
            </a:r>
            <a:r>
              <a:rPr lang="de-DE" dirty="0"/>
              <a:t> </a:t>
            </a:r>
            <a:r>
              <a:rPr lang="de-DE" dirty="0" err="1"/>
              <a:t>ink</a:t>
            </a:r>
            <a:r>
              <a:rPr lang="de-DE" dirty="0"/>
              <a:t> </a:t>
            </a:r>
            <a:r>
              <a:rPr lang="de-DE" dirty="0" err="1"/>
              <a:t>manufacturer</a:t>
            </a:r>
            <a:r>
              <a:rPr lang="de-DE" dirty="0"/>
              <a:t> </a:t>
            </a:r>
            <a:r>
              <a:rPr lang="de-DE" dirty="0" err="1"/>
              <a:t>the</a:t>
            </a:r>
            <a:r>
              <a:rPr lang="de-DE" dirty="0"/>
              <a:t> </a:t>
            </a:r>
            <a:r>
              <a:rPr lang="de-DE" dirty="0" err="1"/>
              <a:t>ink</a:t>
            </a:r>
            <a:r>
              <a:rPr lang="de-DE" dirty="0"/>
              <a:t> </a:t>
            </a:r>
            <a:r>
              <a:rPr lang="de-DE" dirty="0" err="1"/>
              <a:t>properties</a:t>
            </a:r>
            <a:r>
              <a:rPr lang="de-DE" dirty="0"/>
              <a:t> </a:t>
            </a:r>
            <a:r>
              <a:rPr lang="de-DE" dirty="0" err="1"/>
              <a:t>differ</a:t>
            </a:r>
            <a:r>
              <a:rPr lang="de-DE" dirty="0"/>
              <a:t> </a:t>
            </a:r>
            <a:r>
              <a:rPr lang="de-DE" dirty="0" err="1"/>
              <a:t>significantly</a:t>
            </a:r>
            <a:r>
              <a:rPr lang="de-DE" dirty="0"/>
              <a:t> </a:t>
            </a:r>
            <a:r>
              <a:rPr lang="de-DE" dirty="0" err="1"/>
              <a:t>from</a:t>
            </a:r>
            <a:r>
              <a:rPr lang="de-DE" dirty="0"/>
              <a:t> </a:t>
            </a:r>
            <a:r>
              <a:rPr lang="de-DE" dirty="0" err="1"/>
              <a:t>the</a:t>
            </a:r>
            <a:r>
              <a:rPr lang="de-DE" dirty="0"/>
              <a:t> </a:t>
            </a:r>
            <a:r>
              <a:rPr lang="de-DE" dirty="0" err="1"/>
              <a:t>properties</a:t>
            </a:r>
            <a:r>
              <a:rPr lang="de-DE" dirty="0"/>
              <a:t> </a:t>
            </a:r>
            <a:r>
              <a:rPr lang="de-DE" dirty="0" err="1"/>
              <a:t>of</a:t>
            </a:r>
            <a:r>
              <a:rPr lang="de-DE" dirty="0"/>
              <a:t> pure </a:t>
            </a:r>
            <a:r>
              <a:rPr lang="de-DE" dirty="0" err="1"/>
              <a:t>Water</a:t>
            </a:r>
            <a:endParaRPr lang="de-DE" dirty="0"/>
          </a:p>
          <a:p>
            <a:endParaRPr lang="de-DE" dirty="0"/>
          </a:p>
        </p:txBody>
      </p:sp>
      <p:sp>
        <p:nvSpPr>
          <p:cNvPr id="5" name="Datumsplatzhalter 4"/>
          <p:cNvSpPr>
            <a:spLocks noGrp="1"/>
          </p:cNvSpPr>
          <p:nvPr>
            <p:ph type="dt" sz="half" idx="2"/>
          </p:nvPr>
        </p:nvSpPr>
        <p:spPr/>
        <p:txBody>
          <a:bodyPr/>
          <a:lstStyle/>
          <a:p>
            <a:fld id="{B3383FE4-6F66-440F-9477-F1D4C5BE2D66}" type="datetime1">
              <a:rPr lang="de-DE" smtClean="0"/>
              <a:t>08.02.2018</a:t>
            </a:fld>
            <a:endParaRPr lang="de-DE"/>
          </a:p>
        </p:txBody>
      </p:sp>
      <p:sp>
        <p:nvSpPr>
          <p:cNvPr id="7" name="Foliennummernplatzhalter 6"/>
          <p:cNvSpPr>
            <a:spLocks noGrp="1"/>
          </p:cNvSpPr>
          <p:nvPr>
            <p:ph type="sldNum" sz="quarter" idx="4"/>
          </p:nvPr>
        </p:nvSpPr>
        <p:spPr/>
        <p:txBody>
          <a:bodyPr/>
          <a:lstStyle/>
          <a:p>
            <a:r>
              <a:rPr lang="de-DE" dirty="0"/>
              <a:t>14</a:t>
            </a:r>
          </a:p>
        </p:txBody>
      </p:sp>
      <p:sp>
        <p:nvSpPr>
          <p:cNvPr id="8" name="Fußzeilenplatzhalter 5">
            <a:extLst>
              <a:ext uri="{FF2B5EF4-FFF2-40B4-BE49-F238E27FC236}">
                <a16:creationId xmlns:a16="http://schemas.microsoft.com/office/drawing/2014/main" id="{A2E921C2-A152-4FEA-84A4-246ADAF464CE}"/>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pic>
        <p:nvPicPr>
          <p:cNvPr id="6" name="Picture 5">
            <a:extLst>
              <a:ext uri="{FF2B5EF4-FFF2-40B4-BE49-F238E27FC236}">
                <a16:creationId xmlns:a16="http://schemas.microsoft.com/office/drawing/2014/main" id="{DB2DB5E4-1CEA-445B-9F31-3D6278C145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258" r="2474"/>
          <a:stretch/>
        </p:blipFill>
        <p:spPr>
          <a:xfrm>
            <a:off x="2593785" y="4762946"/>
            <a:ext cx="3928935" cy="1020397"/>
          </a:xfrm>
          <a:prstGeom prst="rect">
            <a:avLst/>
          </a:prstGeom>
        </p:spPr>
      </p:pic>
      <p:sp>
        <p:nvSpPr>
          <p:cNvPr id="9" name="TextBox 8">
            <a:extLst>
              <a:ext uri="{FF2B5EF4-FFF2-40B4-BE49-F238E27FC236}">
                <a16:creationId xmlns:a16="http://schemas.microsoft.com/office/drawing/2014/main" id="{CA72435D-5DB5-4F40-BC7A-3A1F9AD99EBB}"/>
              </a:ext>
            </a:extLst>
          </p:cNvPr>
          <p:cNvSpPr txBox="1"/>
          <p:nvPr/>
        </p:nvSpPr>
        <p:spPr>
          <a:xfrm>
            <a:off x="508000" y="5789711"/>
            <a:ext cx="8128000" cy="307777"/>
          </a:xfrm>
          <a:prstGeom prst="rect">
            <a:avLst/>
          </a:prstGeom>
          <a:noFill/>
        </p:spPr>
        <p:txBody>
          <a:bodyPr wrap="square" rtlCol="0">
            <a:spAutoFit/>
          </a:bodyPr>
          <a:lstStyle/>
          <a:p>
            <a:pPr algn="ctr"/>
            <a:r>
              <a:rPr lang="en-US" sz="1400" dirty="0"/>
              <a:t>Zirconia specimen with 4 shades of the color A</a:t>
            </a:r>
          </a:p>
        </p:txBody>
      </p:sp>
    </p:spTree>
    <p:extLst>
      <p:ext uri="{BB962C8B-B14F-4D97-AF65-F5344CB8AC3E}">
        <p14:creationId xmlns:p14="http://schemas.microsoft.com/office/powerpoint/2010/main" val="3968633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12. </a:t>
            </a:r>
            <a:r>
              <a:rPr lang="en-US" dirty="0"/>
              <a:t>Outlook</a:t>
            </a:r>
            <a:endParaRPr lang="en-US" baseline="30000" dirty="0"/>
          </a:p>
        </p:txBody>
      </p:sp>
      <p:sp>
        <p:nvSpPr>
          <p:cNvPr id="4" name="Inhaltsplatzhalter 3"/>
          <p:cNvSpPr>
            <a:spLocks noGrp="1"/>
          </p:cNvSpPr>
          <p:nvPr>
            <p:ph idx="1"/>
          </p:nvPr>
        </p:nvSpPr>
        <p:spPr>
          <a:xfrm>
            <a:off x="508000" y="1828800"/>
            <a:ext cx="8346440" cy="4343400"/>
          </a:xfrm>
        </p:spPr>
        <p:txBody>
          <a:bodyPr/>
          <a:lstStyle/>
          <a:p>
            <a:r>
              <a:rPr lang="en-US" dirty="0"/>
              <a:t>Optimization of ink application on the surface</a:t>
            </a:r>
          </a:p>
          <a:p>
            <a:pPr lvl="1"/>
            <a:r>
              <a:rPr lang="en-US" dirty="0"/>
              <a:t>Nozzle velocity</a:t>
            </a:r>
          </a:p>
          <a:p>
            <a:pPr lvl="1"/>
            <a:r>
              <a:rPr lang="en-US" dirty="0"/>
              <a:t>Max. distance</a:t>
            </a:r>
          </a:p>
          <a:p>
            <a:pPr lvl="1"/>
            <a:r>
              <a:rPr lang="en-US" dirty="0"/>
              <a:t>Max. impingement angle</a:t>
            </a:r>
          </a:p>
          <a:p>
            <a:endParaRPr lang="en-US" dirty="0"/>
          </a:p>
          <a:p>
            <a:r>
              <a:rPr lang="en-US" dirty="0"/>
              <a:t>Developing a model for the shade composition</a:t>
            </a:r>
          </a:p>
          <a:p>
            <a:pPr lvl="1"/>
            <a:r>
              <a:rPr lang="en-US" dirty="0"/>
              <a:t>Trace distance</a:t>
            </a:r>
          </a:p>
          <a:p>
            <a:pPr lvl="1"/>
            <a:r>
              <a:rPr lang="en-US" dirty="0"/>
              <a:t>Proximity effect</a:t>
            </a:r>
          </a:p>
          <a:p>
            <a:pPr lvl="1"/>
            <a:r>
              <a:rPr lang="en-US" dirty="0"/>
              <a:t>Brightener to base ink ratio</a:t>
            </a:r>
          </a:p>
        </p:txBody>
      </p:sp>
      <p:sp>
        <p:nvSpPr>
          <p:cNvPr id="5" name="Datumsplatzhalter 4"/>
          <p:cNvSpPr>
            <a:spLocks noGrp="1"/>
          </p:cNvSpPr>
          <p:nvPr>
            <p:ph type="dt" sz="half" idx="2"/>
          </p:nvPr>
        </p:nvSpPr>
        <p:spPr/>
        <p:txBody>
          <a:bodyPr/>
          <a:lstStyle/>
          <a:p>
            <a:fld id="{B3383FE4-6F66-440F-9477-F1D4C5BE2D66}" type="datetime1">
              <a:rPr lang="de-DE" smtClean="0"/>
              <a:t>08.02.2018</a:t>
            </a:fld>
            <a:endParaRPr lang="de-DE"/>
          </a:p>
        </p:txBody>
      </p:sp>
      <p:sp>
        <p:nvSpPr>
          <p:cNvPr id="7" name="Foliennummernplatzhalter 6"/>
          <p:cNvSpPr>
            <a:spLocks noGrp="1"/>
          </p:cNvSpPr>
          <p:nvPr>
            <p:ph type="sldNum" sz="quarter" idx="4"/>
          </p:nvPr>
        </p:nvSpPr>
        <p:spPr/>
        <p:txBody>
          <a:bodyPr/>
          <a:lstStyle/>
          <a:p>
            <a:r>
              <a:rPr lang="de-DE" dirty="0"/>
              <a:t>15</a:t>
            </a:r>
          </a:p>
        </p:txBody>
      </p:sp>
      <p:sp>
        <p:nvSpPr>
          <p:cNvPr id="8" name="Fußzeilenplatzhalter 5">
            <a:extLst>
              <a:ext uri="{FF2B5EF4-FFF2-40B4-BE49-F238E27FC236}">
                <a16:creationId xmlns:a16="http://schemas.microsoft.com/office/drawing/2014/main" id="{A2E921C2-A152-4FEA-84A4-246ADAF464CE}"/>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spTree>
    <p:extLst>
      <p:ext uri="{BB962C8B-B14F-4D97-AF65-F5344CB8AC3E}">
        <p14:creationId xmlns:p14="http://schemas.microsoft.com/office/powerpoint/2010/main" val="277050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13. </a:t>
            </a:r>
            <a:r>
              <a:rPr lang="en-US" dirty="0"/>
              <a:t>Printing process</a:t>
            </a:r>
            <a:endParaRPr lang="en-US" baseline="30000" dirty="0"/>
          </a:p>
        </p:txBody>
      </p:sp>
      <p:sp>
        <p:nvSpPr>
          <p:cNvPr id="5" name="Datumsplatzhalter 4"/>
          <p:cNvSpPr>
            <a:spLocks noGrp="1"/>
          </p:cNvSpPr>
          <p:nvPr>
            <p:ph type="dt" sz="half" idx="2"/>
          </p:nvPr>
        </p:nvSpPr>
        <p:spPr/>
        <p:txBody>
          <a:bodyPr/>
          <a:lstStyle/>
          <a:p>
            <a:fld id="{B3383FE4-6F66-440F-9477-F1D4C5BE2D66}" type="datetime1">
              <a:rPr lang="de-DE" smtClean="0"/>
              <a:t>08.02.2018</a:t>
            </a:fld>
            <a:endParaRPr lang="de-DE"/>
          </a:p>
        </p:txBody>
      </p:sp>
      <p:sp>
        <p:nvSpPr>
          <p:cNvPr id="7" name="Foliennummernplatzhalter 6"/>
          <p:cNvSpPr>
            <a:spLocks noGrp="1"/>
          </p:cNvSpPr>
          <p:nvPr>
            <p:ph type="sldNum" sz="quarter" idx="4"/>
          </p:nvPr>
        </p:nvSpPr>
        <p:spPr/>
        <p:txBody>
          <a:bodyPr/>
          <a:lstStyle/>
          <a:p>
            <a:r>
              <a:rPr lang="de-DE" dirty="0"/>
              <a:t>16</a:t>
            </a:r>
          </a:p>
        </p:txBody>
      </p:sp>
      <p:sp>
        <p:nvSpPr>
          <p:cNvPr id="8" name="Fußzeilenplatzhalter 5">
            <a:extLst>
              <a:ext uri="{FF2B5EF4-FFF2-40B4-BE49-F238E27FC236}">
                <a16:creationId xmlns:a16="http://schemas.microsoft.com/office/drawing/2014/main" id="{A2E921C2-A152-4FEA-84A4-246ADAF464CE}"/>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grpSp>
        <p:nvGrpSpPr>
          <p:cNvPr id="4" name="Group 3">
            <a:extLst>
              <a:ext uri="{FF2B5EF4-FFF2-40B4-BE49-F238E27FC236}">
                <a16:creationId xmlns:a16="http://schemas.microsoft.com/office/drawing/2014/main" id="{0AC3BC6D-A5F7-4BE0-86AC-8C6FAB0439F4}"/>
              </a:ext>
            </a:extLst>
          </p:cNvPr>
          <p:cNvGrpSpPr/>
          <p:nvPr/>
        </p:nvGrpSpPr>
        <p:grpSpPr>
          <a:xfrm>
            <a:off x="1423994" y="1953868"/>
            <a:ext cx="6296011" cy="3849283"/>
            <a:chOff x="1423994" y="1692248"/>
            <a:chExt cx="6296011" cy="3849283"/>
          </a:xfrm>
        </p:grpSpPr>
        <p:pic>
          <p:nvPicPr>
            <p:cNvPr id="3" name="VID_20171009_090014-Segment 1">
              <a:hlinkClick r:id="" action="ppaction://media"/>
              <a:extLst>
                <a:ext uri="{FF2B5EF4-FFF2-40B4-BE49-F238E27FC236}">
                  <a16:creationId xmlns:a16="http://schemas.microsoft.com/office/drawing/2014/main" id="{5386B625-58DE-4FE2-8873-052F28566823}"/>
                </a:ext>
              </a:extLst>
            </p:cNvPr>
            <p:cNvPicPr>
              <a:picLocks noChangeAspect="1"/>
            </p:cNvPicPr>
            <p:nvPr>
              <a:videoFile r:link="rId1"/>
              <p:extLst>
                <p:ext uri="{DAA4B4D4-6D71-4841-9C94-3DE7FCFB9230}">
                  <p14:media xmlns:p14="http://schemas.microsoft.com/office/powerpoint/2010/main" r:embed="rId2">
                    <p14:trim end="20349"/>
                  </p14:media>
                </p:ext>
              </p:extLst>
            </p:nvPr>
          </p:nvPicPr>
          <p:blipFill>
            <a:blip r:embed="rId5"/>
            <a:stretch>
              <a:fillRect/>
            </a:stretch>
          </p:blipFill>
          <p:spPr>
            <a:xfrm>
              <a:off x="1423994" y="1692248"/>
              <a:ext cx="6296011" cy="3541506"/>
            </a:xfrm>
            <a:prstGeom prst="rect">
              <a:avLst/>
            </a:prstGeom>
          </p:spPr>
        </p:pic>
        <p:sp>
          <p:nvSpPr>
            <p:cNvPr id="11" name="TextBox 10">
              <a:extLst>
                <a:ext uri="{FF2B5EF4-FFF2-40B4-BE49-F238E27FC236}">
                  <a16:creationId xmlns:a16="http://schemas.microsoft.com/office/drawing/2014/main" id="{F7BEFE93-9ED9-4CAE-A150-BCB096E65352}"/>
                </a:ext>
              </a:extLst>
            </p:cNvPr>
            <p:cNvSpPr txBox="1"/>
            <p:nvPr/>
          </p:nvSpPr>
          <p:spPr>
            <a:xfrm>
              <a:off x="2663312" y="5233754"/>
              <a:ext cx="3788171" cy="307777"/>
            </a:xfrm>
            <a:prstGeom prst="rect">
              <a:avLst/>
            </a:prstGeom>
            <a:noFill/>
          </p:spPr>
          <p:txBody>
            <a:bodyPr wrap="square" rtlCol="0">
              <a:spAutoFit/>
            </a:bodyPr>
            <a:lstStyle/>
            <a:p>
              <a:pPr algn="ctr"/>
              <a:r>
                <a:rPr lang="en-US" sz="1400" dirty="0"/>
                <a:t>Printing process on a zirconia specimen</a:t>
              </a:r>
              <a:endParaRPr lang="en-US" sz="1400" i="1" dirty="0"/>
            </a:p>
          </p:txBody>
        </p:sp>
      </p:grpSp>
    </p:spTree>
    <p:extLst>
      <p:ext uri="{BB962C8B-B14F-4D97-AF65-F5344CB8AC3E}">
        <p14:creationId xmlns:p14="http://schemas.microsoft.com/office/powerpoint/2010/main" val="1574029942"/>
      </p:ext>
    </p:extLst>
  </p:cSld>
  <p:clrMapOvr>
    <a:masterClrMapping/>
  </p:clrMapOvr>
  <p:timing>
    <p:tnLst>
      <p:par>
        <p:cTn id="1" dur="indefinite" restart="never" nodeType="tmRoot">
          <p:childTnLst>
            <p:video>
              <p:cMediaNode vol="80000">
                <p:cTn id="2"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chor="t"/>
          <a:lstStyle/>
          <a:p>
            <a:pPr algn="ctr"/>
            <a:r>
              <a:rPr lang="de-DE" dirty="0" err="1"/>
              <a:t>Thank</a:t>
            </a:r>
            <a:r>
              <a:rPr lang="de-DE" dirty="0"/>
              <a:t> </a:t>
            </a:r>
            <a:r>
              <a:rPr lang="de-DE" dirty="0" err="1"/>
              <a:t>You</a:t>
            </a:r>
            <a:r>
              <a:rPr lang="de-DE" dirty="0"/>
              <a:t>!</a:t>
            </a:r>
          </a:p>
        </p:txBody>
      </p:sp>
      <p:sp>
        <p:nvSpPr>
          <p:cNvPr id="8" name="Untertitel 7"/>
          <p:cNvSpPr>
            <a:spLocks noGrp="1"/>
          </p:cNvSpPr>
          <p:nvPr>
            <p:ph idx="1"/>
          </p:nvPr>
        </p:nvSpPr>
        <p:spPr>
          <a:xfrm>
            <a:off x="508000" y="1505744"/>
            <a:ext cx="8128000" cy="4343400"/>
          </a:xfrm>
        </p:spPr>
        <p:txBody>
          <a:bodyPr/>
          <a:lstStyle/>
          <a:p>
            <a:pPr marL="0" indent="0" algn="l">
              <a:buNone/>
            </a:pPr>
            <a:r>
              <a:rPr lang="de-DE" dirty="0"/>
              <a:t>References:</a:t>
            </a:r>
          </a:p>
          <a:p>
            <a:pPr marL="171450" indent="-171450">
              <a:buFont typeface="Arial" pitchFamily="34" charset="0"/>
              <a:buChar char="•"/>
            </a:pPr>
            <a:r>
              <a:rPr lang="en-GB" sz="1200" dirty="0"/>
              <a:t>IDS CAD Ltd., (2015). Chang’s </a:t>
            </a:r>
            <a:r>
              <a:rPr lang="en-GB" sz="1200" dirty="0" err="1"/>
              <a:t>coloring</a:t>
            </a:r>
            <a:r>
              <a:rPr lang="en-GB" sz="1200" dirty="0"/>
              <a:t> liquid. Retrieved from https://www.idscad.com/wp-content/uploads/2016/11/liquid-brochure-1-1.pdf</a:t>
            </a:r>
          </a:p>
          <a:p>
            <a:pPr marL="171450" indent="-171450">
              <a:buFont typeface="Arial" pitchFamily="34" charset="0"/>
              <a:buChar char="•"/>
            </a:pPr>
            <a:r>
              <a:rPr lang="en-GB" sz="1200" dirty="0"/>
              <a:t>Lee, J. B., Radu, A. I., </a:t>
            </a:r>
            <a:r>
              <a:rPr lang="en-GB" sz="1200" dirty="0" err="1"/>
              <a:t>Vontobel</a:t>
            </a:r>
            <a:r>
              <a:rPr lang="en-GB" sz="1200" dirty="0"/>
              <a:t>, P., </a:t>
            </a:r>
            <a:r>
              <a:rPr lang="en-GB" sz="1200" dirty="0" err="1"/>
              <a:t>Derome</a:t>
            </a:r>
            <a:r>
              <a:rPr lang="en-GB" sz="1200" dirty="0"/>
              <a:t>, D., &amp; </a:t>
            </a:r>
            <a:r>
              <a:rPr lang="en-GB" sz="1200" dirty="0" err="1"/>
              <a:t>Carmeliet</a:t>
            </a:r>
            <a:r>
              <a:rPr lang="en-GB" sz="1200" dirty="0"/>
              <a:t>, J. (2016). Absorption of impinging water droplet in porous stones. </a:t>
            </a:r>
            <a:r>
              <a:rPr lang="en-GB" sz="1200" i="1" dirty="0"/>
              <a:t>Journal of colloid and interface science</a:t>
            </a:r>
            <a:r>
              <a:rPr lang="en-GB" sz="1200" dirty="0"/>
              <a:t>, </a:t>
            </a:r>
            <a:r>
              <a:rPr lang="en-GB" sz="1200" i="1" dirty="0"/>
              <a:t>471</a:t>
            </a:r>
            <a:r>
              <a:rPr lang="en-GB" sz="1200" dirty="0"/>
              <a:t>, 59-70. </a:t>
            </a:r>
            <a:endParaRPr lang="de-DE" sz="1200" dirty="0"/>
          </a:p>
          <a:p>
            <a:pPr marL="171450" indent="-171450">
              <a:buFont typeface="Arial" pitchFamily="34" charset="0"/>
              <a:buChar char="•"/>
            </a:pPr>
            <a:r>
              <a:rPr lang="en-GB" sz="1200" dirty="0" err="1"/>
              <a:t>Sharpling</a:t>
            </a:r>
            <a:r>
              <a:rPr lang="en-GB" sz="1200" dirty="0"/>
              <a:t>, B., &amp; Wilson, N. (2015). Teamwork with the Dental Technologist. In </a:t>
            </a:r>
            <a:r>
              <a:rPr lang="en-GB" sz="1200" i="1" dirty="0"/>
              <a:t>Principles and Practice of </a:t>
            </a:r>
            <a:r>
              <a:rPr lang="en-GB" sz="1200" i="1" dirty="0" err="1"/>
              <a:t>Esthetic</a:t>
            </a:r>
            <a:r>
              <a:rPr lang="en-GB" sz="1200" i="1" dirty="0"/>
              <a:t> Dentistry</a:t>
            </a:r>
            <a:r>
              <a:rPr lang="en-GB" sz="1200" dirty="0"/>
              <a:t> (pp. 215-229).</a:t>
            </a:r>
          </a:p>
          <a:p>
            <a:pPr marL="171450" indent="-171450">
              <a:buFont typeface="Arial" pitchFamily="34" charset="0"/>
              <a:buChar char="•"/>
            </a:pPr>
            <a:r>
              <a:rPr lang="en-US" sz="1200" dirty="0" err="1"/>
              <a:t>Vasiliev</a:t>
            </a:r>
            <a:r>
              <a:rPr lang="en-US" sz="1200" dirty="0"/>
              <a:t>, A. A., </a:t>
            </a:r>
            <a:r>
              <a:rPr lang="en-US" sz="1200" dirty="0" err="1"/>
              <a:t>Lipilin</a:t>
            </a:r>
            <a:r>
              <a:rPr lang="en-US" sz="1200" dirty="0"/>
              <a:t>, A. S., </a:t>
            </a:r>
            <a:r>
              <a:rPr lang="en-US" sz="1200" dirty="0" err="1"/>
              <a:t>Lagutin</a:t>
            </a:r>
            <a:r>
              <a:rPr lang="en-US" sz="1200" dirty="0"/>
              <a:t>, A. S., </a:t>
            </a:r>
            <a:r>
              <a:rPr lang="en-US" sz="1200" dirty="0" err="1"/>
              <a:t>Pisliakov</a:t>
            </a:r>
            <a:r>
              <a:rPr lang="en-US" sz="1200" dirty="0"/>
              <a:t>, A. V., </a:t>
            </a:r>
            <a:r>
              <a:rPr lang="en-US" sz="1200" dirty="0" err="1"/>
              <a:t>Zaretskiy</a:t>
            </a:r>
            <a:r>
              <a:rPr lang="en-US" sz="1200" dirty="0"/>
              <a:t>, N. P., </a:t>
            </a:r>
            <a:r>
              <a:rPr lang="en-US" sz="1200" dirty="0" err="1"/>
              <a:t>Samotaev</a:t>
            </a:r>
            <a:r>
              <a:rPr lang="en-US" sz="1200" dirty="0"/>
              <a:t>, N. N., &amp; </a:t>
            </a:r>
            <a:r>
              <a:rPr lang="en-US" sz="1200" dirty="0" err="1"/>
              <a:t>Sokolov</a:t>
            </a:r>
            <a:r>
              <a:rPr lang="en-US" sz="1200" dirty="0"/>
              <a:t>, A. V. (2011, May). Gas sensors based on MEMS structures made of ceramic </a:t>
            </a:r>
            <a:r>
              <a:rPr lang="en-US" sz="1200" dirty="0" err="1"/>
              <a:t>ZrO</a:t>
            </a:r>
            <a:r>
              <a:rPr lang="en-US" sz="1200" dirty="0"/>
              <a:t> 2/Y 2 O 3 material. In </a:t>
            </a:r>
            <a:r>
              <a:rPr lang="en-US" sz="1200" i="1" dirty="0"/>
              <a:t>Smart Sensors, Actuators, and MEMS V</a:t>
            </a:r>
            <a:r>
              <a:rPr lang="en-US" sz="1200" dirty="0"/>
              <a:t> (Vol. 8066, p. 80660N). International Society for Optics and Photonics.</a:t>
            </a:r>
          </a:p>
          <a:p>
            <a:pPr marL="171450" indent="-171450">
              <a:buFont typeface="Arial" pitchFamily="34" charset="0"/>
              <a:buChar char="•"/>
            </a:pPr>
            <a:endParaRPr lang="de-DE" sz="1200" dirty="0"/>
          </a:p>
        </p:txBody>
      </p:sp>
      <p:sp>
        <p:nvSpPr>
          <p:cNvPr id="11" name="Rechteck 10"/>
          <p:cNvSpPr/>
          <p:nvPr/>
        </p:nvSpPr>
        <p:spPr>
          <a:xfrm>
            <a:off x="152400" y="5849144"/>
            <a:ext cx="8839200" cy="400110"/>
          </a:xfrm>
          <a:prstGeom prst="rect">
            <a:avLst/>
          </a:prstGeom>
        </p:spPr>
        <p:txBody>
          <a:bodyPr wrap="square">
            <a:spAutoFit/>
          </a:bodyPr>
          <a:lstStyle/>
          <a:p>
            <a:pPr algn="ctr"/>
            <a:r>
              <a:rPr lang="de-DE" b="1" dirty="0">
                <a:solidFill>
                  <a:schemeClr val="bg2"/>
                </a:solidFill>
              </a:rPr>
              <a:t>www.mimed.de</a:t>
            </a:r>
          </a:p>
        </p:txBody>
      </p:sp>
      <p:sp>
        <p:nvSpPr>
          <p:cNvPr id="2" name="Datumsplatzhalter 1"/>
          <p:cNvSpPr>
            <a:spLocks noGrp="1"/>
          </p:cNvSpPr>
          <p:nvPr>
            <p:ph type="dt" sz="half" idx="2"/>
          </p:nvPr>
        </p:nvSpPr>
        <p:spPr/>
        <p:txBody>
          <a:bodyPr/>
          <a:lstStyle/>
          <a:p>
            <a:fld id="{6120C387-0F09-4BB3-8A36-0866A7DFF76A}" type="datetime1">
              <a:rPr lang="de-DE" smtClean="0"/>
              <a:t>08.02.2018</a:t>
            </a:fld>
            <a:endParaRPr lang="de-DE" dirty="0"/>
          </a:p>
        </p:txBody>
      </p:sp>
      <p:sp>
        <p:nvSpPr>
          <p:cNvPr id="4" name="Foliennummernplatzhalter 3"/>
          <p:cNvSpPr>
            <a:spLocks noGrp="1"/>
          </p:cNvSpPr>
          <p:nvPr>
            <p:ph type="sldNum" sz="quarter" idx="4"/>
          </p:nvPr>
        </p:nvSpPr>
        <p:spPr/>
        <p:txBody>
          <a:bodyPr/>
          <a:lstStyle/>
          <a:p>
            <a:r>
              <a:rPr lang="de-DE" dirty="0"/>
              <a:t>17</a:t>
            </a:r>
          </a:p>
        </p:txBody>
      </p:sp>
      <p:sp>
        <p:nvSpPr>
          <p:cNvPr id="9" name="Fußzeilenplatzhalter 5">
            <a:extLst>
              <a:ext uri="{FF2B5EF4-FFF2-40B4-BE49-F238E27FC236}">
                <a16:creationId xmlns:a16="http://schemas.microsoft.com/office/drawing/2014/main" id="{01FD8FA1-7A21-4FE3-B6AE-5DA944548603}"/>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pic>
        <p:nvPicPr>
          <p:cNvPr id="10" name="Picture 9">
            <a:extLst>
              <a:ext uri="{FF2B5EF4-FFF2-40B4-BE49-F238E27FC236}">
                <a16:creationId xmlns:a16="http://schemas.microsoft.com/office/drawing/2014/main" id="{01C25D6D-83CA-468A-BB43-17EEE14EDD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6061" y="4828094"/>
            <a:ext cx="1312720" cy="1115506"/>
          </a:xfrm>
          <a:prstGeom prst="rect">
            <a:avLst/>
          </a:prstGeom>
        </p:spPr>
      </p:pic>
    </p:spTree>
    <p:extLst>
      <p:ext uri="{BB962C8B-B14F-4D97-AF65-F5344CB8AC3E}">
        <p14:creationId xmlns:p14="http://schemas.microsoft.com/office/powerpoint/2010/main" val="2358209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1. </a:t>
            </a:r>
            <a:r>
              <a:rPr lang="en-US" dirty="0"/>
              <a:t>Application</a:t>
            </a:r>
          </a:p>
        </p:txBody>
      </p:sp>
      <p:sp>
        <p:nvSpPr>
          <p:cNvPr id="5" name="Datumsplatzhalter 4"/>
          <p:cNvSpPr>
            <a:spLocks noGrp="1"/>
          </p:cNvSpPr>
          <p:nvPr>
            <p:ph type="dt" sz="half" idx="2"/>
          </p:nvPr>
        </p:nvSpPr>
        <p:spPr/>
        <p:txBody>
          <a:bodyPr/>
          <a:lstStyle/>
          <a:p>
            <a:fld id="{110245A7-FDDB-410A-8B02-B85F25B7CF80}" type="datetime1">
              <a:rPr lang="de-DE" smtClean="0"/>
              <a:t>08.02.2018</a:t>
            </a:fld>
            <a:endParaRPr lang="de-DE" dirty="0"/>
          </a:p>
        </p:txBody>
      </p:sp>
      <p:sp>
        <p:nvSpPr>
          <p:cNvPr id="7" name="Foliennummernplatzhalter 6"/>
          <p:cNvSpPr>
            <a:spLocks noGrp="1"/>
          </p:cNvSpPr>
          <p:nvPr>
            <p:ph type="sldNum" sz="quarter" idx="4"/>
          </p:nvPr>
        </p:nvSpPr>
        <p:spPr/>
        <p:txBody>
          <a:bodyPr/>
          <a:lstStyle/>
          <a:p>
            <a:fld id="{03C3038C-5ADE-4A73-9570-DA8B2682983D}" type="slidenum">
              <a:rPr lang="de-DE" smtClean="0"/>
              <a:pPr/>
              <a:t>2</a:t>
            </a:fld>
            <a:endParaRPr lang="de-DE" dirty="0"/>
          </a:p>
        </p:txBody>
      </p:sp>
      <p:sp>
        <p:nvSpPr>
          <p:cNvPr id="12" name="TextBox 11">
            <a:extLst>
              <a:ext uri="{FF2B5EF4-FFF2-40B4-BE49-F238E27FC236}">
                <a16:creationId xmlns:a16="http://schemas.microsoft.com/office/drawing/2014/main" id="{4416279E-98F3-48D2-AA08-6A2679F506CB}"/>
              </a:ext>
            </a:extLst>
          </p:cNvPr>
          <p:cNvSpPr txBox="1"/>
          <p:nvPr/>
        </p:nvSpPr>
        <p:spPr>
          <a:xfrm>
            <a:off x="507999" y="1582467"/>
            <a:ext cx="7994978" cy="1938992"/>
          </a:xfrm>
          <a:prstGeom prst="rect">
            <a:avLst/>
          </a:prstGeom>
          <a:noFill/>
        </p:spPr>
        <p:txBody>
          <a:bodyPr wrap="square" rtlCol="0">
            <a:spAutoFit/>
          </a:bodyPr>
          <a:lstStyle/>
          <a:p>
            <a:pPr marL="342900" indent="-342900" algn="l">
              <a:buFont typeface="Arial" panose="020B0604020202020204" pitchFamily="34" charset="0"/>
              <a:buChar char="•"/>
            </a:pPr>
            <a:r>
              <a:rPr lang="en-US" dirty="0"/>
              <a:t>More then 1 Million tooth replacements annually</a:t>
            </a:r>
          </a:p>
          <a:p>
            <a:pPr algn="l"/>
            <a:r>
              <a:rPr lang="en-US" sz="1600" dirty="0"/>
              <a:t>      (</a:t>
            </a:r>
            <a:r>
              <a:rPr lang="de-DE" sz="1600" dirty="0"/>
              <a:t>Deutsche Gesellschaft für Implantologie im Zahn-, Mund- und Kieferbereich e. V. </a:t>
            </a:r>
          </a:p>
          <a:p>
            <a:pPr algn="l"/>
            <a:r>
              <a:rPr lang="en-US" sz="1600" dirty="0"/>
              <a:t>      (DGI), 2018)</a:t>
            </a:r>
          </a:p>
          <a:p>
            <a:pPr algn="l"/>
            <a:endParaRPr lang="en-US" sz="1400" dirty="0"/>
          </a:p>
          <a:p>
            <a:pPr marL="342900" indent="-342900" algn="l">
              <a:buFont typeface="Arial" panose="020B0604020202020204" pitchFamily="34" charset="0"/>
              <a:buChar char="•"/>
            </a:pPr>
            <a:r>
              <a:rPr lang="en-US" dirty="0"/>
              <a:t>Zirconia the most popular material</a:t>
            </a:r>
          </a:p>
          <a:p>
            <a:pPr algn="l"/>
            <a:endParaRPr lang="en-US" sz="1400" dirty="0"/>
          </a:p>
          <a:p>
            <a:pPr marL="342900" indent="-342900" algn="l">
              <a:buFont typeface="Arial" panose="020B0604020202020204" pitchFamily="34" charset="0"/>
              <a:buChar char="•"/>
            </a:pPr>
            <a:r>
              <a:rPr lang="en-US" dirty="0"/>
              <a:t>Translucent ceramic crowns </a:t>
            </a:r>
            <a:r>
              <a:rPr lang="en-US" sz="1600" dirty="0"/>
              <a:t>(</a:t>
            </a:r>
            <a:r>
              <a:rPr lang="en-US" sz="1600" dirty="0" err="1"/>
              <a:t>Vasiliev</a:t>
            </a:r>
            <a:r>
              <a:rPr lang="en-US" sz="1600" dirty="0"/>
              <a:t>, 2011)</a:t>
            </a:r>
          </a:p>
        </p:txBody>
      </p:sp>
      <p:pic>
        <p:nvPicPr>
          <p:cNvPr id="15" name="Picture 14">
            <a:extLst>
              <a:ext uri="{FF2B5EF4-FFF2-40B4-BE49-F238E27FC236}">
                <a16:creationId xmlns:a16="http://schemas.microsoft.com/office/drawing/2014/main" id="{99E70B68-23B2-4565-8399-FB97189D7F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4548" y="3551176"/>
            <a:ext cx="3932667" cy="2308162"/>
          </a:xfrm>
          <a:prstGeom prst="rect">
            <a:avLst/>
          </a:prstGeom>
        </p:spPr>
      </p:pic>
      <p:sp>
        <p:nvSpPr>
          <p:cNvPr id="19" name="TextBox 18">
            <a:extLst>
              <a:ext uri="{FF2B5EF4-FFF2-40B4-BE49-F238E27FC236}">
                <a16:creationId xmlns:a16="http://schemas.microsoft.com/office/drawing/2014/main" id="{648A60A8-7458-4F14-A31A-89F0FE07CAFA}"/>
              </a:ext>
            </a:extLst>
          </p:cNvPr>
          <p:cNvSpPr txBox="1"/>
          <p:nvPr/>
        </p:nvSpPr>
        <p:spPr>
          <a:xfrm>
            <a:off x="5297169" y="5866877"/>
            <a:ext cx="2954656" cy="338554"/>
          </a:xfrm>
          <a:prstGeom prst="rect">
            <a:avLst/>
          </a:prstGeom>
          <a:noFill/>
        </p:spPr>
        <p:txBody>
          <a:bodyPr wrap="none" rtlCol="0">
            <a:spAutoFit/>
          </a:bodyPr>
          <a:lstStyle/>
          <a:p>
            <a:pPr algn="ctr"/>
            <a:r>
              <a:rPr lang="en-US" sz="1600" dirty="0"/>
              <a:t>Color determination procedure</a:t>
            </a:r>
          </a:p>
        </p:txBody>
      </p:sp>
      <p:grpSp>
        <p:nvGrpSpPr>
          <p:cNvPr id="3" name="Group 2">
            <a:extLst>
              <a:ext uri="{FF2B5EF4-FFF2-40B4-BE49-F238E27FC236}">
                <a16:creationId xmlns:a16="http://schemas.microsoft.com/office/drawing/2014/main" id="{0601DDE7-F6DA-441D-9502-CF7D3F6D1D35}"/>
              </a:ext>
            </a:extLst>
          </p:cNvPr>
          <p:cNvGrpSpPr/>
          <p:nvPr/>
        </p:nvGrpSpPr>
        <p:grpSpPr>
          <a:xfrm>
            <a:off x="629656" y="3471215"/>
            <a:ext cx="2864950" cy="2820587"/>
            <a:chOff x="6347866" y="743247"/>
            <a:chExt cx="2864950" cy="2820587"/>
          </a:xfrm>
        </p:grpSpPr>
        <p:sp>
          <p:nvSpPr>
            <p:cNvPr id="18" name="TextBox 17">
              <a:extLst>
                <a:ext uri="{FF2B5EF4-FFF2-40B4-BE49-F238E27FC236}">
                  <a16:creationId xmlns:a16="http://schemas.microsoft.com/office/drawing/2014/main" id="{4D4DE23E-41C4-4366-BB7D-40F79ACDC172}"/>
                </a:ext>
              </a:extLst>
            </p:cNvPr>
            <p:cNvSpPr txBox="1"/>
            <p:nvPr/>
          </p:nvSpPr>
          <p:spPr>
            <a:xfrm>
              <a:off x="6347866" y="2979059"/>
              <a:ext cx="2864950" cy="584775"/>
            </a:xfrm>
            <a:prstGeom prst="rect">
              <a:avLst/>
            </a:prstGeom>
            <a:noFill/>
          </p:spPr>
          <p:txBody>
            <a:bodyPr wrap="none" rtlCol="0">
              <a:spAutoFit/>
            </a:bodyPr>
            <a:lstStyle/>
            <a:p>
              <a:r>
                <a:rPr lang="en-US" sz="1600" dirty="0"/>
                <a:t>Crown, abutment and implant</a:t>
              </a:r>
            </a:p>
            <a:p>
              <a:pPr algn="ctr"/>
              <a:r>
                <a:rPr lang="en-US" sz="1600" dirty="0"/>
                <a:t>(</a:t>
              </a:r>
              <a:r>
                <a:rPr lang="en-US" sz="1600" i="1" dirty="0" err="1"/>
                <a:t>ecoDenta</a:t>
              </a:r>
              <a:r>
                <a:rPr lang="en-US" sz="1600" dirty="0"/>
                <a:t>)</a:t>
              </a:r>
            </a:p>
          </p:txBody>
        </p:sp>
        <p:pic>
          <p:nvPicPr>
            <p:cNvPr id="1028" name="Picture 4" descr="Image result for parts of an dental implant">
              <a:extLst>
                <a:ext uri="{FF2B5EF4-FFF2-40B4-BE49-F238E27FC236}">
                  <a16:creationId xmlns:a16="http://schemas.microsoft.com/office/drawing/2014/main" id="{F6B204E9-DE05-4718-9799-F7923E6F0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796" y="743247"/>
              <a:ext cx="1869153" cy="2302749"/>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Fußzeilenplatzhalter 5">
            <a:extLst>
              <a:ext uri="{FF2B5EF4-FFF2-40B4-BE49-F238E27FC236}">
                <a16:creationId xmlns:a16="http://schemas.microsoft.com/office/drawing/2014/main" id="{B03DB0D2-F2FC-40D6-83C3-5FCB9ADEC6B5}"/>
              </a:ext>
            </a:extLst>
          </p:cNvPr>
          <p:cNvSpPr>
            <a:spLocks noGrp="1"/>
          </p:cNvSpPr>
          <p:nvPr>
            <p:ph type="ftr" sz="quarter" idx="3"/>
          </p:nvPr>
        </p:nvSpPr>
        <p:spPr>
          <a:xfrm>
            <a:off x="2062162" y="6400800"/>
            <a:ext cx="5805487" cy="304800"/>
          </a:xfrm>
        </p:spPr>
        <p:txBody>
          <a:bodyPr/>
          <a:lstStyle/>
          <a:p>
            <a:r>
              <a:rPr lang="de-DE" dirty="0"/>
              <a:t>IP MT:"</a:t>
            </a:r>
            <a:r>
              <a:rPr lang="en-US" dirty="0"/>
              <a:t>Investigation of the Coloring Behavior of Zirconium Dioxide (ZrO</a:t>
            </a:r>
            <a:r>
              <a:rPr lang="en-US" baseline="-25000" dirty="0"/>
              <a:t>2</a:t>
            </a:r>
            <a:r>
              <a:rPr lang="en-US" dirty="0"/>
              <a:t>) Based Dental Ceramics by Ink-jet Printing of Metal-ionic Inks</a:t>
            </a:r>
            <a:r>
              <a:rPr lang="de-DE" dirty="0"/>
              <a:t>"</a:t>
            </a:r>
          </a:p>
        </p:txBody>
      </p:sp>
    </p:spTree>
    <p:extLst>
      <p:ext uri="{BB962C8B-B14F-4D97-AF65-F5344CB8AC3E}">
        <p14:creationId xmlns:p14="http://schemas.microsoft.com/office/powerpoint/2010/main" val="1198247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D6A6FAF-E3EB-4C53-BDE5-37238F121870}"/>
              </a:ext>
            </a:extLst>
          </p:cNvPr>
          <p:cNvSpPr txBox="1"/>
          <p:nvPr/>
        </p:nvSpPr>
        <p:spPr>
          <a:xfrm>
            <a:off x="4964905" y="1602594"/>
            <a:ext cx="4282747" cy="4093428"/>
          </a:xfrm>
          <a:prstGeom prst="rect">
            <a:avLst/>
          </a:prstGeom>
          <a:noFill/>
        </p:spPr>
        <p:txBody>
          <a:bodyPr wrap="square" rtlCol="0">
            <a:spAutoFit/>
          </a:bodyPr>
          <a:lstStyle/>
          <a:p>
            <a:pPr algn="l"/>
            <a:r>
              <a:rPr lang="en-US" dirty="0"/>
              <a:t>Making of dental implants by </a:t>
            </a:r>
          </a:p>
          <a:p>
            <a:pPr algn="l"/>
            <a:r>
              <a:rPr lang="en-US" dirty="0"/>
              <a:t>dental technologist:</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Milling</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b="1" dirty="0"/>
              <a:t>Manual</a:t>
            </a:r>
          </a:p>
          <a:p>
            <a:pPr algn="l"/>
            <a:r>
              <a:rPr lang="en-US" b="1" dirty="0"/>
              <a:t>     Coloring</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Furnacing</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Polishing</a:t>
            </a:r>
          </a:p>
        </p:txBody>
      </p:sp>
      <p:sp>
        <p:nvSpPr>
          <p:cNvPr id="2" name="Titel 1"/>
          <p:cNvSpPr>
            <a:spLocks noGrp="1"/>
          </p:cNvSpPr>
          <p:nvPr>
            <p:ph type="title"/>
          </p:nvPr>
        </p:nvSpPr>
        <p:spPr/>
        <p:txBody>
          <a:bodyPr/>
          <a:lstStyle/>
          <a:p>
            <a:r>
              <a:rPr lang="de-DE" dirty="0"/>
              <a:t>2. State </a:t>
            </a:r>
            <a:r>
              <a:rPr lang="de-DE" dirty="0" err="1"/>
              <a:t>of</a:t>
            </a:r>
            <a:r>
              <a:rPr lang="de-DE" dirty="0"/>
              <a:t> </a:t>
            </a:r>
            <a:r>
              <a:rPr lang="de-DE" dirty="0" err="1"/>
              <a:t>the</a:t>
            </a:r>
            <a:r>
              <a:rPr lang="de-DE" dirty="0"/>
              <a:t> Art</a:t>
            </a:r>
            <a:endParaRPr lang="de-DE" baseline="30000" dirty="0"/>
          </a:p>
        </p:txBody>
      </p:sp>
      <p:sp>
        <p:nvSpPr>
          <p:cNvPr id="5" name="Datumsplatzhalter 4"/>
          <p:cNvSpPr>
            <a:spLocks noGrp="1"/>
          </p:cNvSpPr>
          <p:nvPr>
            <p:ph type="dt" sz="half" idx="2"/>
          </p:nvPr>
        </p:nvSpPr>
        <p:spPr/>
        <p:txBody>
          <a:bodyPr/>
          <a:lstStyle/>
          <a:p>
            <a:fld id="{31C5BA31-31A1-4407-9B4A-2464841EC165}" type="datetime1">
              <a:rPr lang="de-DE" smtClean="0"/>
              <a:t>08.02.2018</a:t>
            </a:fld>
            <a:endParaRPr lang="en-US" dirty="0"/>
          </a:p>
        </p:txBody>
      </p:sp>
      <p:sp>
        <p:nvSpPr>
          <p:cNvPr id="7" name="Foliennummernplatzhalter 6"/>
          <p:cNvSpPr>
            <a:spLocks noGrp="1"/>
          </p:cNvSpPr>
          <p:nvPr>
            <p:ph type="sldNum" sz="quarter" idx="4"/>
          </p:nvPr>
        </p:nvSpPr>
        <p:spPr/>
        <p:txBody>
          <a:bodyPr/>
          <a:lstStyle/>
          <a:p>
            <a:fld id="{03C3038C-5ADE-4A73-9570-DA8B2682983D}" type="slidenum">
              <a:rPr lang="en-US" smtClean="0"/>
              <a:pPr/>
              <a:t>3</a:t>
            </a:fld>
            <a:endParaRPr lang="en-US"/>
          </a:p>
        </p:txBody>
      </p:sp>
      <p:grpSp>
        <p:nvGrpSpPr>
          <p:cNvPr id="16" name="Group 15">
            <a:extLst>
              <a:ext uri="{FF2B5EF4-FFF2-40B4-BE49-F238E27FC236}">
                <a16:creationId xmlns:a16="http://schemas.microsoft.com/office/drawing/2014/main" id="{4DD9ADA0-67F5-40B8-BF01-1547D5A78FBD}"/>
              </a:ext>
            </a:extLst>
          </p:cNvPr>
          <p:cNvGrpSpPr/>
          <p:nvPr/>
        </p:nvGrpSpPr>
        <p:grpSpPr>
          <a:xfrm>
            <a:off x="6449742" y="2352333"/>
            <a:ext cx="2347343" cy="3871208"/>
            <a:chOff x="2258671" y="2284805"/>
            <a:chExt cx="2347343" cy="3871208"/>
          </a:xfrm>
        </p:grpSpPr>
        <p:pic>
          <p:nvPicPr>
            <p:cNvPr id="9" name="Picture 8">
              <a:extLst>
                <a:ext uri="{FF2B5EF4-FFF2-40B4-BE49-F238E27FC236}">
                  <a16:creationId xmlns:a16="http://schemas.microsoft.com/office/drawing/2014/main" id="{A96971C6-A7B7-4C49-BF75-638A5A10DE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5515" y="2284805"/>
              <a:ext cx="1553657" cy="3484837"/>
            </a:xfrm>
            <a:prstGeom prst="rect">
              <a:avLst/>
            </a:prstGeom>
          </p:spPr>
        </p:pic>
        <p:sp>
          <p:nvSpPr>
            <p:cNvPr id="10" name="TextBox 9">
              <a:extLst>
                <a:ext uri="{FF2B5EF4-FFF2-40B4-BE49-F238E27FC236}">
                  <a16:creationId xmlns:a16="http://schemas.microsoft.com/office/drawing/2014/main" id="{FBF3570C-1C66-4898-B4CD-04D79E38B0D1}"/>
                </a:ext>
              </a:extLst>
            </p:cNvPr>
            <p:cNvSpPr txBox="1"/>
            <p:nvPr/>
          </p:nvSpPr>
          <p:spPr>
            <a:xfrm>
              <a:off x="2258671" y="5848236"/>
              <a:ext cx="2347343" cy="307777"/>
            </a:xfrm>
            <a:prstGeom prst="rect">
              <a:avLst/>
            </a:prstGeom>
            <a:noFill/>
          </p:spPr>
          <p:txBody>
            <a:bodyPr wrap="square" rtlCol="0">
              <a:spAutoFit/>
            </a:bodyPr>
            <a:lstStyle/>
            <a:p>
              <a:pPr algn="ctr"/>
              <a:r>
                <a:rPr lang="en-US" sz="1400" dirty="0"/>
                <a:t>(</a:t>
              </a:r>
              <a:r>
                <a:rPr lang="en-US" sz="1400" dirty="0" err="1"/>
                <a:t>Zirkonzahn</a:t>
              </a:r>
              <a:r>
                <a:rPr lang="en-US" sz="1400" dirty="0"/>
                <a:t> GmbH, 2018)</a:t>
              </a:r>
            </a:p>
          </p:txBody>
        </p:sp>
      </p:grpSp>
      <p:sp>
        <p:nvSpPr>
          <p:cNvPr id="21" name="Fußzeilenplatzhalter 5">
            <a:extLst>
              <a:ext uri="{FF2B5EF4-FFF2-40B4-BE49-F238E27FC236}">
                <a16:creationId xmlns:a16="http://schemas.microsoft.com/office/drawing/2014/main" id="{4E573975-9AF9-4792-AC84-A77A7AF23C4E}"/>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grpSp>
        <p:nvGrpSpPr>
          <p:cNvPr id="3" name="Group 2">
            <a:extLst>
              <a:ext uri="{FF2B5EF4-FFF2-40B4-BE49-F238E27FC236}">
                <a16:creationId xmlns:a16="http://schemas.microsoft.com/office/drawing/2014/main" id="{C9B17E43-B4AD-4825-BF1F-01074F331847}"/>
              </a:ext>
            </a:extLst>
          </p:cNvPr>
          <p:cNvGrpSpPr/>
          <p:nvPr/>
        </p:nvGrpSpPr>
        <p:grpSpPr>
          <a:xfrm>
            <a:off x="508000" y="2378030"/>
            <a:ext cx="3832971" cy="3537734"/>
            <a:chOff x="4712047" y="2459818"/>
            <a:chExt cx="3832971" cy="3537734"/>
          </a:xfrm>
        </p:grpSpPr>
        <p:sp>
          <p:nvSpPr>
            <p:cNvPr id="14" name="TextBox 13">
              <a:extLst>
                <a:ext uri="{FF2B5EF4-FFF2-40B4-BE49-F238E27FC236}">
                  <a16:creationId xmlns:a16="http://schemas.microsoft.com/office/drawing/2014/main" id="{DFCBBEE2-6EFD-425D-835D-FB8E43E16463}"/>
                </a:ext>
              </a:extLst>
            </p:cNvPr>
            <p:cNvSpPr txBox="1"/>
            <p:nvPr/>
          </p:nvSpPr>
          <p:spPr>
            <a:xfrm>
              <a:off x="4783168" y="5689775"/>
              <a:ext cx="3497580" cy="307777"/>
            </a:xfrm>
            <a:prstGeom prst="rect">
              <a:avLst/>
            </a:prstGeom>
            <a:noFill/>
          </p:spPr>
          <p:txBody>
            <a:bodyPr wrap="square" rtlCol="0">
              <a:spAutoFit/>
            </a:bodyPr>
            <a:lstStyle/>
            <a:p>
              <a:pPr algn="ctr"/>
              <a:r>
                <a:rPr lang="en-US" sz="1400" dirty="0"/>
                <a:t>Cutout of a lab card (</a:t>
              </a:r>
              <a:r>
                <a:rPr lang="en-US" sz="1400" dirty="0" err="1"/>
                <a:t>Sharpling</a:t>
              </a:r>
              <a:r>
                <a:rPr lang="en-US" sz="1400" dirty="0"/>
                <a:t>, 2015)</a:t>
              </a:r>
            </a:p>
          </p:txBody>
        </p:sp>
        <p:pic>
          <p:nvPicPr>
            <p:cNvPr id="15" name="Picture 14">
              <a:extLst>
                <a:ext uri="{FF2B5EF4-FFF2-40B4-BE49-F238E27FC236}">
                  <a16:creationId xmlns:a16="http://schemas.microsoft.com/office/drawing/2014/main" id="{2D893FE0-C7D9-4329-856F-74ED0E55A6CE}"/>
                </a:ext>
              </a:extLst>
            </p:cNvPr>
            <p:cNvPicPr>
              <a:picLocks noChangeAspect="1"/>
            </p:cNvPicPr>
            <p:nvPr/>
          </p:nvPicPr>
          <p:blipFill rotWithShape="1">
            <a:blip r:embed="rId4"/>
            <a:srcRect l="382" t="37491" r="58915" b="-797"/>
            <a:stretch/>
          </p:blipFill>
          <p:spPr>
            <a:xfrm>
              <a:off x="4712047" y="2459818"/>
              <a:ext cx="3832971" cy="2905392"/>
            </a:xfrm>
            <a:prstGeom prst="rect">
              <a:avLst/>
            </a:prstGeom>
          </p:spPr>
        </p:pic>
      </p:grpSp>
      <p:sp>
        <p:nvSpPr>
          <p:cNvPr id="19" name="TextBox 18">
            <a:extLst>
              <a:ext uri="{FF2B5EF4-FFF2-40B4-BE49-F238E27FC236}">
                <a16:creationId xmlns:a16="http://schemas.microsoft.com/office/drawing/2014/main" id="{DF093DE5-F076-432E-A29C-5657E6FEDBD5}"/>
              </a:ext>
            </a:extLst>
          </p:cNvPr>
          <p:cNvSpPr txBox="1"/>
          <p:nvPr/>
        </p:nvSpPr>
        <p:spPr>
          <a:xfrm>
            <a:off x="841375" y="1889291"/>
            <a:ext cx="4282747" cy="400110"/>
          </a:xfrm>
          <a:prstGeom prst="rect">
            <a:avLst/>
          </a:prstGeom>
          <a:noFill/>
        </p:spPr>
        <p:txBody>
          <a:bodyPr wrap="square" rtlCol="0">
            <a:spAutoFit/>
          </a:bodyPr>
          <a:lstStyle/>
          <a:p>
            <a:pPr algn="l"/>
            <a:r>
              <a:rPr lang="en-US" dirty="0"/>
              <a:t>Markings made by dentist</a:t>
            </a:r>
          </a:p>
        </p:txBody>
      </p:sp>
    </p:spTree>
    <p:extLst>
      <p:ext uri="{BB962C8B-B14F-4D97-AF65-F5344CB8AC3E}">
        <p14:creationId xmlns:p14="http://schemas.microsoft.com/office/powerpoint/2010/main" val="2550078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C72683EE-00F3-4447-817A-2EB62836330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521" b="46011" l="0" r="98321"/>
                    </a14:imgEffect>
                    <a14:imgEffect>
                      <a14:colorTemperature colorTemp="7137"/>
                    </a14:imgEffect>
                    <a14:imgEffect>
                      <a14:saturation sat="153000"/>
                    </a14:imgEffect>
                  </a14:imgLayer>
                </a14:imgProps>
              </a:ext>
              <a:ext uri="{28A0092B-C50C-407E-A947-70E740481C1C}">
                <a14:useLocalDpi xmlns:a14="http://schemas.microsoft.com/office/drawing/2010/main" val="0"/>
              </a:ext>
            </a:extLst>
          </a:blip>
          <a:srcRect b="51320"/>
          <a:stretch/>
        </p:blipFill>
        <p:spPr>
          <a:xfrm>
            <a:off x="4572000" y="3550265"/>
            <a:ext cx="4282328" cy="2393335"/>
          </a:xfrm>
          <a:prstGeom prst="rect">
            <a:avLst/>
          </a:prstGeom>
        </p:spPr>
      </p:pic>
      <p:sp>
        <p:nvSpPr>
          <p:cNvPr id="2" name="Titel 1"/>
          <p:cNvSpPr>
            <a:spLocks noGrp="1"/>
          </p:cNvSpPr>
          <p:nvPr>
            <p:ph type="title"/>
          </p:nvPr>
        </p:nvSpPr>
        <p:spPr/>
        <p:txBody>
          <a:bodyPr/>
          <a:lstStyle/>
          <a:p>
            <a:r>
              <a:rPr lang="de-DE" dirty="0"/>
              <a:t>3. </a:t>
            </a:r>
            <a:r>
              <a:rPr lang="de-DE" dirty="0" err="1"/>
              <a:t>Drawbacks</a:t>
            </a:r>
            <a:r>
              <a:rPr lang="de-DE" dirty="0"/>
              <a:t> </a:t>
            </a:r>
            <a:r>
              <a:rPr lang="de-DE" dirty="0" err="1"/>
              <a:t>of</a:t>
            </a:r>
            <a:r>
              <a:rPr lang="de-DE" dirty="0"/>
              <a:t> </a:t>
            </a:r>
            <a:r>
              <a:rPr lang="de-DE" dirty="0" err="1"/>
              <a:t>the</a:t>
            </a:r>
            <a:r>
              <a:rPr lang="de-DE" dirty="0"/>
              <a:t> State </a:t>
            </a:r>
            <a:r>
              <a:rPr lang="de-DE" dirty="0" err="1"/>
              <a:t>of</a:t>
            </a:r>
            <a:r>
              <a:rPr lang="de-DE" dirty="0"/>
              <a:t> </a:t>
            </a:r>
            <a:r>
              <a:rPr lang="de-DE" dirty="0" err="1"/>
              <a:t>the</a:t>
            </a:r>
            <a:r>
              <a:rPr lang="de-DE" dirty="0"/>
              <a:t> Art</a:t>
            </a:r>
            <a:endParaRPr lang="de-DE" baseline="30000" dirty="0"/>
          </a:p>
        </p:txBody>
      </p:sp>
      <p:sp>
        <p:nvSpPr>
          <p:cNvPr id="5" name="Datumsplatzhalter 4"/>
          <p:cNvSpPr>
            <a:spLocks noGrp="1"/>
          </p:cNvSpPr>
          <p:nvPr>
            <p:ph type="dt" sz="half" idx="2"/>
          </p:nvPr>
        </p:nvSpPr>
        <p:spPr/>
        <p:txBody>
          <a:bodyPr/>
          <a:lstStyle/>
          <a:p>
            <a:fld id="{CE80DCD5-C6D0-4F45-9178-114F7B544667}" type="datetime1">
              <a:rPr lang="de-DE" smtClean="0"/>
              <a:t>08.02.2018</a:t>
            </a:fld>
            <a:endParaRPr lang="de-DE"/>
          </a:p>
        </p:txBody>
      </p:sp>
      <p:sp>
        <p:nvSpPr>
          <p:cNvPr id="7" name="Foliennummernplatzhalter 6"/>
          <p:cNvSpPr>
            <a:spLocks noGrp="1"/>
          </p:cNvSpPr>
          <p:nvPr>
            <p:ph type="sldNum" sz="quarter" idx="4"/>
          </p:nvPr>
        </p:nvSpPr>
        <p:spPr/>
        <p:txBody>
          <a:bodyPr/>
          <a:lstStyle/>
          <a:p>
            <a:fld id="{03C3038C-5ADE-4A73-9570-DA8B2682983D}" type="slidenum">
              <a:rPr lang="de-DE" smtClean="0"/>
              <a:pPr/>
              <a:t>4</a:t>
            </a:fld>
            <a:endParaRPr lang="de-DE"/>
          </a:p>
        </p:txBody>
      </p:sp>
      <p:sp>
        <p:nvSpPr>
          <p:cNvPr id="15" name="TextBox 14">
            <a:extLst>
              <a:ext uri="{FF2B5EF4-FFF2-40B4-BE49-F238E27FC236}">
                <a16:creationId xmlns:a16="http://schemas.microsoft.com/office/drawing/2014/main" id="{BDA58D88-1A48-42C9-85FB-699C4EC69C1A}"/>
              </a:ext>
            </a:extLst>
          </p:cNvPr>
          <p:cNvSpPr txBox="1"/>
          <p:nvPr/>
        </p:nvSpPr>
        <p:spPr>
          <a:xfrm>
            <a:off x="5279282" y="5717471"/>
            <a:ext cx="3655168" cy="523220"/>
          </a:xfrm>
          <a:prstGeom prst="rect">
            <a:avLst/>
          </a:prstGeom>
          <a:noFill/>
        </p:spPr>
        <p:txBody>
          <a:bodyPr wrap="none" rtlCol="0">
            <a:spAutoFit/>
          </a:bodyPr>
          <a:lstStyle/>
          <a:p>
            <a:pPr algn="ctr"/>
            <a:r>
              <a:rPr lang="en-US" sz="1400" dirty="0"/>
              <a:t>False colored crowns after manual brushing</a:t>
            </a:r>
            <a:br>
              <a:rPr lang="en-US" sz="1400" dirty="0"/>
            </a:br>
            <a:r>
              <a:rPr lang="en-US" sz="1400" dirty="0"/>
              <a:t>(</a:t>
            </a:r>
            <a:r>
              <a:rPr lang="en-US" sz="1400" dirty="0" err="1"/>
              <a:t>Zirkonzahn</a:t>
            </a:r>
            <a:r>
              <a:rPr lang="en-US" sz="1400" dirty="0"/>
              <a:t> GmbH, 2018)</a:t>
            </a:r>
          </a:p>
        </p:txBody>
      </p:sp>
      <p:sp>
        <p:nvSpPr>
          <p:cNvPr id="32" name="TextBox 31">
            <a:extLst>
              <a:ext uri="{FF2B5EF4-FFF2-40B4-BE49-F238E27FC236}">
                <a16:creationId xmlns:a16="http://schemas.microsoft.com/office/drawing/2014/main" id="{0A9BAC2B-E834-43EF-B0AB-DFF3852B0ABD}"/>
              </a:ext>
            </a:extLst>
          </p:cNvPr>
          <p:cNvSpPr txBox="1"/>
          <p:nvPr/>
        </p:nvSpPr>
        <p:spPr>
          <a:xfrm>
            <a:off x="508000" y="1844219"/>
            <a:ext cx="6988175" cy="4708981"/>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en-US" dirty="0"/>
              <a:t>Time consuming : ~ 5 Minutes per tooth </a:t>
            </a:r>
            <a:r>
              <a:rPr lang="en-US" sz="1600" dirty="0"/>
              <a:t>(</a:t>
            </a:r>
            <a:r>
              <a:rPr lang="en-US" sz="1600" i="1" dirty="0"/>
              <a:t>IDS CAD Ltd.</a:t>
            </a:r>
            <a:r>
              <a:rPr lang="en-US" sz="1600" dirty="0"/>
              <a:t>, 2015)</a:t>
            </a:r>
          </a:p>
          <a:p>
            <a:pPr marL="342900" indent="-342900" algn="l">
              <a:lnSpc>
                <a:spcPct val="150000"/>
              </a:lnSpc>
              <a:buFont typeface="Arial" panose="020B0604020202020204" pitchFamily="34" charset="0"/>
              <a:buChar char="•"/>
            </a:pPr>
            <a:r>
              <a:rPr lang="en-US" dirty="0"/>
              <a:t>Experienced dental technologists needed</a:t>
            </a:r>
          </a:p>
          <a:p>
            <a:pPr marL="342900" indent="-342900" algn="l">
              <a:lnSpc>
                <a:spcPct val="150000"/>
              </a:lnSpc>
              <a:buFont typeface="Arial" panose="020B0604020202020204" pitchFamily="34" charset="0"/>
              <a:buChar char="•"/>
            </a:pPr>
            <a:r>
              <a:rPr lang="en-US" dirty="0"/>
              <a:t>Color differences between adjacent teeth</a:t>
            </a:r>
          </a:p>
          <a:p>
            <a:pPr marL="342900" indent="-342900" algn="l">
              <a:lnSpc>
                <a:spcPct val="150000"/>
              </a:lnSpc>
              <a:buFont typeface="Arial" panose="020B0604020202020204" pitchFamily="34" charset="0"/>
              <a:buChar char="•"/>
            </a:pPr>
            <a:endParaRPr lang="en-US" dirty="0"/>
          </a:p>
          <a:p>
            <a:pPr marL="342900" indent="-342900" algn="l">
              <a:lnSpc>
                <a:spcPct val="150000"/>
              </a:lnSpc>
              <a:buFont typeface="Arial" panose="020B0604020202020204" pitchFamily="34" charset="0"/>
              <a:buChar char="•"/>
            </a:pPr>
            <a:r>
              <a:rPr lang="en-US" dirty="0"/>
              <a:t>Lack of quantitative knowledge of process</a:t>
            </a:r>
          </a:p>
          <a:p>
            <a:pPr algn="l">
              <a:lnSpc>
                <a:spcPct val="150000"/>
              </a:lnSpc>
            </a:pPr>
            <a:r>
              <a:rPr lang="en-US" dirty="0"/>
              <a:t>     parameters impedes automation</a:t>
            </a:r>
          </a:p>
          <a:p>
            <a:pPr marL="342900" indent="-342900" algn="l">
              <a:lnSpc>
                <a:spcPct val="150000"/>
              </a:lnSpc>
              <a:buFont typeface="Arial" panose="020B0604020202020204" pitchFamily="34" charset="0"/>
              <a:buChar char="•"/>
            </a:pPr>
            <a:endParaRPr lang="en-US" dirty="0"/>
          </a:p>
          <a:p>
            <a:pPr marL="342900" indent="-342900" algn="l">
              <a:lnSpc>
                <a:spcPct val="150000"/>
              </a:lnSpc>
              <a:buFont typeface="Arial" panose="020B0604020202020204" pitchFamily="34" charset="0"/>
              <a:buChar char="•"/>
            </a:pPr>
            <a:r>
              <a:rPr lang="en-US" dirty="0"/>
              <a:t>16+ different inks needed for </a:t>
            </a:r>
          </a:p>
          <a:p>
            <a:pPr algn="l">
              <a:lnSpc>
                <a:spcPct val="150000"/>
              </a:lnSpc>
            </a:pPr>
            <a:r>
              <a:rPr lang="en-US" dirty="0"/>
              <a:t>     the full color scale</a:t>
            </a:r>
          </a:p>
          <a:p>
            <a:pPr marL="342900" indent="-342900" algn="l">
              <a:lnSpc>
                <a:spcPct val="150000"/>
              </a:lnSpc>
              <a:buFont typeface="Arial" panose="020B0604020202020204" pitchFamily="34" charset="0"/>
              <a:buChar char="•"/>
            </a:pPr>
            <a:endParaRPr lang="en-US" dirty="0"/>
          </a:p>
        </p:txBody>
      </p:sp>
      <p:sp>
        <p:nvSpPr>
          <p:cNvPr id="9" name="Fußzeilenplatzhalter 5">
            <a:extLst>
              <a:ext uri="{FF2B5EF4-FFF2-40B4-BE49-F238E27FC236}">
                <a16:creationId xmlns:a16="http://schemas.microsoft.com/office/drawing/2014/main" id="{F849CC27-921C-42CC-A679-5CEE01DCE6D0}"/>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spTree>
    <p:extLst>
      <p:ext uri="{BB962C8B-B14F-4D97-AF65-F5344CB8AC3E}">
        <p14:creationId xmlns:p14="http://schemas.microsoft.com/office/powerpoint/2010/main" val="206680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4. </a:t>
            </a:r>
            <a:r>
              <a:rPr lang="de-DE" dirty="0" err="1"/>
              <a:t>Assignment</a:t>
            </a:r>
            <a:endParaRPr lang="de-DE" baseline="30000" dirty="0"/>
          </a:p>
        </p:txBody>
      </p:sp>
      <p:sp>
        <p:nvSpPr>
          <p:cNvPr id="4" name="Inhaltsplatzhalter 3"/>
          <p:cNvSpPr>
            <a:spLocks noGrp="1"/>
          </p:cNvSpPr>
          <p:nvPr>
            <p:ph idx="1"/>
          </p:nvPr>
        </p:nvSpPr>
        <p:spPr>
          <a:xfrm>
            <a:off x="365124" y="1790700"/>
            <a:ext cx="8359775" cy="4343400"/>
          </a:xfrm>
        </p:spPr>
        <p:txBody>
          <a:bodyPr/>
          <a:lstStyle/>
          <a:p>
            <a:r>
              <a:rPr lang="de-DE" sz="2300" dirty="0"/>
              <a:t>Development </a:t>
            </a:r>
            <a:r>
              <a:rPr lang="de-DE" sz="2300" dirty="0" err="1"/>
              <a:t>of</a:t>
            </a:r>
            <a:r>
              <a:rPr lang="de-DE" sz="2300" dirty="0"/>
              <a:t> a </a:t>
            </a:r>
            <a:r>
              <a:rPr lang="de-DE" sz="2300" dirty="0" err="1"/>
              <a:t>process</a:t>
            </a:r>
            <a:r>
              <a:rPr lang="de-DE" sz="2300" dirty="0"/>
              <a:t> </a:t>
            </a:r>
            <a:r>
              <a:rPr lang="de-DE" sz="2300" dirty="0" err="1"/>
              <a:t>for</a:t>
            </a:r>
            <a:r>
              <a:rPr lang="de-DE" sz="2300" dirty="0"/>
              <a:t> </a:t>
            </a:r>
            <a:r>
              <a:rPr lang="de-DE" sz="2300" dirty="0" err="1"/>
              <a:t>the</a:t>
            </a:r>
            <a:r>
              <a:rPr lang="de-DE" sz="2300" dirty="0"/>
              <a:t> </a:t>
            </a:r>
            <a:r>
              <a:rPr lang="de-DE" sz="2300" dirty="0" err="1"/>
              <a:t>generation</a:t>
            </a:r>
            <a:r>
              <a:rPr lang="de-DE" sz="2300" dirty="0"/>
              <a:t> </a:t>
            </a:r>
            <a:r>
              <a:rPr lang="de-DE" sz="2300" dirty="0" err="1"/>
              <a:t>of</a:t>
            </a:r>
            <a:r>
              <a:rPr lang="de-DE" sz="2300" dirty="0"/>
              <a:t> dental </a:t>
            </a:r>
            <a:r>
              <a:rPr lang="de-DE" sz="2300" dirty="0" err="1"/>
              <a:t>color</a:t>
            </a:r>
            <a:r>
              <a:rPr lang="de-DE" sz="2300" dirty="0"/>
              <a:t> </a:t>
            </a:r>
            <a:r>
              <a:rPr lang="de-DE" sz="2300" dirty="0" err="1"/>
              <a:t>shades</a:t>
            </a:r>
            <a:r>
              <a:rPr lang="de-DE" sz="2300" dirty="0"/>
              <a:t> </a:t>
            </a:r>
            <a:r>
              <a:rPr lang="de-DE" sz="2300" dirty="0" err="1"/>
              <a:t>using</a:t>
            </a:r>
            <a:r>
              <a:rPr lang="de-DE" sz="2300" dirty="0"/>
              <a:t> an </a:t>
            </a:r>
            <a:r>
              <a:rPr lang="de-DE" sz="2300" dirty="0" err="1"/>
              <a:t>inkjet</a:t>
            </a:r>
            <a:r>
              <a:rPr lang="de-DE" sz="2300" dirty="0"/>
              <a:t> </a:t>
            </a:r>
            <a:r>
              <a:rPr lang="de-DE" sz="2300" dirty="0" err="1"/>
              <a:t>printer</a:t>
            </a:r>
            <a:endParaRPr lang="de-DE" sz="2300" dirty="0"/>
          </a:p>
          <a:p>
            <a:endParaRPr lang="de-DE" sz="2300" dirty="0"/>
          </a:p>
          <a:p>
            <a:r>
              <a:rPr lang="de-DE" sz="2300" dirty="0" err="1"/>
              <a:t>Establishing</a:t>
            </a:r>
            <a:r>
              <a:rPr lang="de-DE" sz="2300" dirty="0"/>
              <a:t> </a:t>
            </a:r>
            <a:r>
              <a:rPr lang="de-DE" sz="2300" dirty="0" err="1"/>
              <a:t>the</a:t>
            </a:r>
            <a:r>
              <a:rPr lang="de-DE" sz="2300" dirty="0"/>
              <a:t> </a:t>
            </a:r>
            <a:r>
              <a:rPr lang="de-DE" sz="2300" dirty="0" err="1"/>
              <a:t>specifications</a:t>
            </a:r>
            <a:r>
              <a:rPr lang="de-DE" sz="2300" dirty="0"/>
              <a:t> </a:t>
            </a:r>
            <a:r>
              <a:rPr lang="de-DE" sz="2300" dirty="0" err="1"/>
              <a:t>of</a:t>
            </a:r>
            <a:r>
              <a:rPr lang="de-DE" sz="2300" dirty="0"/>
              <a:t> </a:t>
            </a:r>
            <a:r>
              <a:rPr lang="de-DE" sz="2300" dirty="0" err="1"/>
              <a:t>the</a:t>
            </a:r>
            <a:r>
              <a:rPr lang="de-DE" sz="2300" dirty="0"/>
              <a:t> </a:t>
            </a:r>
            <a:r>
              <a:rPr lang="de-DE" sz="2300" dirty="0" err="1"/>
              <a:t>printing</a:t>
            </a:r>
            <a:r>
              <a:rPr lang="de-DE" sz="2300" dirty="0"/>
              <a:t> </a:t>
            </a:r>
            <a:r>
              <a:rPr lang="de-DE" sz="2300" dirty="0" err="1"/>
              <a:t>system</a:t>
            </a:r>
            <a:br>
              <a:rPr lang="de-DE" sz="2300" dirty="0"/>
            </a:br>
            <a:r>
              <a:rPr lang="de-DE" sz="2300" dirty="0"/>
              <a:t>(Drop </a:t>
            </a:r>
            <a:r>
              <a:rPr lang="de-DE" sz="2300" dirty="0" err="1"/>
              <a:t>volume</a:t>
            </a:r>
            <a:r>
              <a:rPr lang="de-DE" sz="2300" dirty="0"/>
              <a:t>, </a:t>
            </a:r>
            <a:r>
              <a:rPr lang="de-DE" sz="2300" dirty="0" err="1"/>
              <a:t>repetition</a:t>
            </a:r>
            <a:r>
              <a:rPr lang="de-DE" sz="2300" dirty="0"/>
              <a:t> rate, max. </a:t>
            </a:r>
            <a:r>
              <a:rPr lang="de-DE" sz="2300" dirty="0" err="1"/>
              <a:t>printing</a:t>
            </a:r>
            <a:r>
              <a:rPr lang="de-DE" sz="2300" dirty="0"/>
              <a:t> </a:t>
            </a:r>
            <a:r>
              <a:rPr lang="de-DE" sz="2300" dirty="0" err="1"/>
              <a:t>distance</a:t>
            </a:r>
            <a:r>
              <a:rPr lang="de-DE" sz="2300" dirty="0"/>
              <a:t>…)</a:t>
            </a:r>
          </a:p>
          <a:p>
            <a:endParaRPr lang="de-DE" sz="2300" dirty="0"/>
          </a:p>
          <a:p>
            <a:r>
              <a:rPr lang="de-DE" sz="2300" dirty="0" err="1"/>
              <a:t>Selection</a:t>
            </a:r>
            <a:r>
              <a:rPr lang="de-DE" sz="2300" dirty="0"/>
              <a:t> </a:t>
            </a:r>
            <a:r>
              <a:rPr lang="de-DE" sz="2300" dirty="0" err="1"/>
              <a:t>of</a:t>
            </a:r>
            <a:r>
              <a:rPr lang="de-DE" sz="2300" dirty="0"/>
              <a:t> a proper </a:t>
            </a:r>
            <a:r>
              <a:rPr lang="de-DE" sz="2300" dirty="0" err="1"/>
              <a:t>droplet</a:t>
            </a:r>
            <a:r>
              <a:rPr lang="de-DE" sz="2300" dirty="0"/>
              <a:t> </a:t>
            </a:r>
            <a:r>
              <a:rPr lang="de-DE" sz="2300" dirty="0" err="1"/>
              <a:t>generator</a:t>
            </a:r>
            <a:r>
              <a:rPr lang="de-DE" sz="2300" dirty="0"/>
              <a:t> </a:t>
            </a:r>
            <a:br>
              <a:rPr lang="de-DE" sz="2300" dirty="0"/>
            </a:br>
            <a:r>
              <a:rPr lang="de-DE" sz="2300" dirty="0"/>
              <a:t>(</a:t>
            </a:r>
            <a:r>
              <a:rPr lang="de-DE" sz="2300" dirty="0" err="1"/>
              <a:t>Piezoelectric</a:t>
            </a:r>
            <a:r>
              <a:rPr lang="de-DE" sz="2300" dirty="0"/>
              <a:t> vs. </a:t>
            </a:r>
            <a:r>
              <a:rPr lang="de-DE" sz="2300" dirty="0" err="1"/>
              <a:t>Electromagnetic</a:t>
            </a:r>
            <a:r>
              <a:rPr lang="de-DE" sz="2300" dirty="0"/>
              <a:t>)</a:t>
            </a:r>
          </a:p>
          <a:p>
            <a:endParaRPr lang="de-DE" sz="2300" dirty="0"/>
          </a:p>
          <a:p>
            <a:r>
              <a:rPr lang="de-DE" sz="2300" dirty="0" err="1"/>
              <a:t>Verification</a:t>
            </a:r>
            <a:r>
              <a:rPr lang="de-DE" sz="2300" dirty="0"/>
              <a:t> </a:t>
            </a:r>
            <a:r>
              <a:rPr lang="de-DE" sz="2300" dirty="0" err="1"/>
              <a:t>of</a:t>
            </a:r>
            <a:r>
              <a:rPr lang="de-DE" sz="2300" dirty="0"/>
              <a:t> </a:t>
            </a:r>
            <a:r>
              <a:rPr lang="de-DE" sz="2300" dirty="0" err="1"/>
              <a:t>the</a:t>
            </a:r>
            <a:r>
              <a:rPr lang="de-DE" sz="2300" dirty="0"/>
              <a:t> </a:t>
            </a:r>
            <a:r>
              <a:rPr lang="de-DE" sz="2300" dirty="0" err="1"/>
              <a:t>process</a:t>
            </a:r>
            <a:r>
              <a:rPr lang="de-DE" sz="2300" dirty="0"/>
              <a:t> </a:t>
            </a:r>
            <a:r>
              <a:rPr lang="de-DE" sz="2300" dirty="0" err="1"/>
              <a:t>results</a:t>
            </a:r>
            <a:r>
              <a:rPr lang="de-DE" sz="2300" dirty="0"/>
              <a:t> </a:t>
            </a:r>
            <a:r>
              <a:rPr lang="de-DE" sz="2300" dirty="0" err="1"/>
              <a:t>with</a:t>
            </a:r>
            <a:r>
              <a:rPr lang="de-DE" sz="2300" dirty="0"/>
              <a:t> </a:t>
            </a:r>
            <a:r>
              <a:rPr lang="de-DE" sz="2300" dirty="0" err="1"/>
              <a:t>the</a:t>
            </a:r>
            <a:r>
              <a:rPr lang="de-DE" sz="2300" dirty="0"/>
              <a:t> </a:t>
            </a:r>
            <a:r>
              <a:rPr lang="de-DE" sz="2300" dirty="0" err="1"/>
              <a:t>existing</a:t>
            </a:r>
            <a:r>
              <a:rPr lang="de-DE" sz="2300" dirty="0"/>
              <a:t> </a:t>
            </a:r>
            <a:r>
              <a:rPr lang="de-DE" sz="2300" dirty="0" err="1"/>
              <a:t>color</a:t>
            </a:r>
            <a:r>
              <a:rPr lang="de-DE" sz="2300" dirty="0"/>
              <a:t> </a:t>
            </a:r>
            <a:r>
              <a:rPr lang="de-DE" sz="2300" dirty="0" err="1"/>
              <a:t>standards</a:t>
            </a:r>
            <a:endParaRPr lang="de-DE" sz="2300" dirty="0"/>
          </a:p>
        </p:txBody>
      </p:sp>
      <p:sp>
        <p:nvSpPr>
          <p:cNvPr id="5" name="Datumsplatzhalter 4"/>
          <p:cNvSpPr>
            <a:spLocks noGrp="1"/>
          </p:cNvSpPr>
          <p:nvPr>
            <p:ph type="dt" sz="half" idx="2"/>
          </p:nvPr>
        </p:nvSpPr>
        <p:spPr/>
        <p:txBody>
          <a:bodyPr/>
          <a:lstStyle/>
          <a:p>
            <a:fld id="{42DEC8B8-FBD4-4F04-B372-3CCE963EB4E7}" type="datetime1">
              <a:rPr lang="de-DE" smtClean="0"/>
              <a:t>08.02.2018</a:t>
            </a:fld>
            <a:endParaRPr lang="de-DE"/>
          </a:p>
        </p:txBody>
      </p:sp>
      <p:sp>
        <p:nvSpPr>
          <p:cNvPr id="6" name="Fußzeilenplatzhalter 5"/>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sp>
        <p:nvSpPr>
          <p:cNvPr id="7" name="Foliennummernplatzhalter 6"/>
          <p:cNvSpPr>
            <a:spLocks noGrp="1"/>
          </p:cNvSpPr>
          <p:nvPr>
            <p:ph type="sldNum" sz="quarter" idx="4"/>
          </p:nvPr>
        </p:nvSpPr>
        <p:spPr/>
        <p:txBody>
          <a:bodyPr/>
          <a:lstStyle/>
          <a:p>
            <a:fld id="{03C3038C-5ADE-4A73-9570-DA8B2682983D}" type="slidenum">
              <a:rPr lang="de-DE" smtClean="0"/>
              <a:pPr/>
              <a:t>5</a:t>
            </a:fld>
            <a:endParaRPr lang="de-DE"/>
          </a:p>
        </p:txBody>
      </p:sp>
    </p:spTree>
    <p:extLst>
      <p:ext uri="{BB962C8B-B14F-4D97-AF65-F5344CB8AC3E}">
        <p14:creationId xmlns:p14="http://schemas.microsoft.com/office/powerpoint/2010/main" val="385559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5. Advantages</a:t>
            </a:r>
            <a:endParaRPr lang="de-DE" baseline="30000" dirty="0"/>
          </a:p>
        </p:txBody>
      </p:sp>
      <p:sp>
        <p:nvSpPr>
          <p:cNvPr id="4" name="Inhaltsplatzhalter 3"/>
          <p:cNvSpPr>
            <a:spLocks noGrp="1"/>
          </p:cNvSpPr>
          <p:nvPr>
            <p:ph idx="1"/>
          </p:nvPr>
        </p:nvSpPr>
        <p:spPr/>
        <p:txBody>
          <a:bodyPr/>
          <a:lstStyle/>
          <a:p>
            <a:endParaRPr lang="de-DE" dirty="0"/>
          </a:p>
          <a:p>
            <a:r>
              <a:rPr lang="de-DE" dirty="0" err="1"/>
              <a:t>Detailed</a:t>
            </a:r>
            <a:r>
              <a:rPr lang="de-DE" dirty="0"/>
              <a:t> </a:t>
            </a:r>
            <a:r>
              <a:rPr lang="de-DE" dirty="0" err="1"/>
              <a:t>knowledge</a:t>
            </a:r>
            <a:r>
              <a:rPr lang="de-DE" dirty="0"/>
              <a:t> </a:t>
            </a:r>
            <a:r>
              <a:rPr lang="de-DE" dirty="0" err="1"/>
              <a:t>of</a:t>
            </a:r>
            <a:r>
              <a:rPr lang="de-DE" dirty="0"/>
              <a:t> </a:t>
            </a:r>
            <a:r>
              <a:rPr lang="de-DE" dirty="0" err="1"/>
              <a:t>the</a:t>
            </a:r>
            <a:r>
              <a:rPr lang="de-DE" dirty="0"/>
              <a:t> </a:t>
            </a:r>
            <a:r>
              <a:rPr lang="de-DE" dirty="0" err="1"/>
              <a:t>printing</a:t>
            </a:r>
            <a:r>
              <a:rPr lang="de-DE" dirty="0"/>
              <a:t> </a:t>
            </a:r>
            <a:r>
              <a:rPr lang="de-DE" dirty="0" err="1"/>
              <a:t>process</a:t>
            </a:r>
            <a:r>
              <a:rPr lang="de-DE" dirty="0"/>
              <a:t> </a:t>
            </a:r>
            <a:r>
              <a:rPr lang="de-DE" dirty="0" err="1"/>
              <a:t>is</a:t>
            </a:r>
            <a:r>
              <a:rPr lang="de-DE" dirty="0"/>
              <a:t> </a:t>
            </a:r>
            <a:r>
              <a:rPr lang="de-DE" dirty="0" err="1"/>
              <a:t>the</a:t>
            </a:r>
            <a:r>
              <a:rPr lang="de-DE" dirty="0"/>
              <a:t> </a:t>
            </a:r>
            <a:r>
              <a:rPr lang="de-DE" dirty="0" err="1"/>
              <a:t>prerequisite</a:t>
            </a:r>
            <a:r>
              <a:rPr lang="de-DE" dirty="0"/>
              <a:t> </a:t>
            </a:r>
            <a:r>
              <a:rPr lang="de-DE" dirty="0" err="1"/>
              <a:t>for</a:t>
            </a:r>
            <a:r>
              <a:rPr lang="de-DE" dirty="0"/>
              <a:t> </a:t>
            </a:r>
            <a:r>
              <a:rPr lang="de-DE" dirty="0" err="1"/>
              <a:t>successful</a:t>
            </a:r>
            <a:r>
              <a:rPr lang="de-DE" dirty="0"/>
              <a:t> </a:t>
            </a:r>
            <a:r>
              <a:rPr lang="de-DE" dirty="0" err="1"/>
              <a:t>automation</a:t>
            </a:r>
            <a:r>
              <a:rPr lang="de-DE" dirty="0"/>
              <a:t> </a:t>
            </a:r>
          </a:p>
          <a:p>
            <a:endParaRPr lang="de-DE" dirty="0"/>
          </a:p>
          <a:p>
            <a:r>
              <a:rPr lang="de-DE" dirty="0"/>
              <a:t>Determination </a:t>
            </a:r>
            <a:r>
              <a:rPr lang="de-DE" dirty="0" err="1"/>
              <a:t>of</a:t>
            </a:r>
            <a:r>
              <a:rPr lang="de-DE" dirty="0"/>
              <a:t> </a:t>
            </a:r>
            <a:r>
              <a:rPr lang="de-DE" dirty="0" err="1"/>
              <a:t>the</a:t>
            </a:r>
            <a:r>
              <a:rPr lang="de-DE" dirty="0"/>
              <a:t> </a:t>
            </a:r>
            <a:r>
              <a:rPr lang="de-DE" dirty="0" err="1"/>
              <a:t>needed</a:t>
            </a:r>
            <a:r>
              <a:rPr lang="de-DE" dirty="0"/>
              <a:t> </a:t>
            </a:r>
            <a:r>
              <a:rPr lang="de-DE" dirty="0" err="1"/>
              <a:t>droplet</a:t>
            </a:r>
            <a:r>
              <a:rPr lang="de-DE" dirty="0"/>
              <a:t> </a:t>
            </a:r>
            <a:r>
              <a:rPr lang="de-DE" dirty="0" err="1"/>
              <a:t>generator</a:t>
            </a:r>
            <a:r>
              <a:rPr lang="de-DE" dirty="0"/>
              <a:t> type </a:t>
            </a:r>
            <a:r>
              <a:rPr lang="de-DE" dirty="0" err="1"/>
              <a:t>early</a:t>
            </a:r>
            <a:r>
              <a:rPr lang="de-DE" dirty="0"/>
              <a:t> in </a:t>
            </a:r>
            <a:r>
              <a:rPr lang="de-DE" dirty="0" err="1"/>
              <a:t>the</a:t>
            </a:r>
            <a:r>
              <a:rPr lang="de-DE" dirty="0"/>
              <a:t> </a:t>
            </a:r>
            <a:r>
              <a:rPr lang="de-DE" dirty="0" err="1"/>
              <a:t>product</a:t>
            </a:r>
            <a:r>
              <a:rPr lang="de-DE" dirty="0"/>
              <a:t> </a:t>
            </a:r>
            <a:r>
              <a:rPr lang="de-DE" dirty="0" err="1"/>
              <a:t>development</a:t>
            </a:r>
            <a:r>
              <a:rPr lang="de-DE" dirty="0"/>
              <a:t> </a:t>
            </a:r>
            <a:r>
              <a:rPr lang="de-DE" dirty="0" err="1"/>
              <a:t>cycle</a:t>
            </a:r>
            <a:endParaRPr lang="de-DE" dirty="0"/>
          </a:p>
          <a:p>
            <a:endParaRPr lang="de-DE" dirty="0"/>
          </a:p>
          <a:p>
            <a:r>
              <a:rPr lang="de-DE" dirty="0" err="1"/>
              <a:t>Creation</a:t>
            </a:r>
            <a:r>
              <a:rPr lang="de-DE" dirty="0"/>
              <a:t> </a:t>
            </a:r>
            <a:r>
              <a:rPr lang="de-DE" dirty="0" err="1"/>
              <a:t>of</a:t>
            </a:r>
            <a:r>
              <a:rPr lang="de-DE" dirty="0"/>
              <a:t> 16</a:t>
            </a:r>
            <a:r>
              <a:rPr lang="en-US" dirty="0"/>
              <a:t>+ color shades with only 5 inks by halftone printing</a:t>
            </a:r>
          </a:p>
          <a:p>
            <a:endParaRPr lang="en-US" dirty="0"/>
          </a:p>
          <a:p>
            <a:endParaRPr lang="de-DE" dirty="0"/>
          </a:p>
        </p:txBody>
      </p:sp>
      <p:sp>
        <p:nvSpPr>
          <p:cNvPr id="5" name="Datumsplatzhalter 4"/>
          <p:cNvSpPr>
            <a:spLocks noGrp="1"/>
          </p:cNvSpPr>
          <p:nvPr>
            <p:ph type="dt" sz="half" idx="2"/>
          </p:nvPr>
        </p:nvSpPr>
        <p:spPr/>
        <p:txBody>
          <a:bodyPr/>
          <a:lstStyle/>
          <a:p>
            <a:fld id="{4CC9EAAC-3166-44B6-A9FA-7C9438376345}" type="datetime1">
              <a:rPr lang="de-DE" smtClean="0"/>
              <a:t>08.02.2018</a:t>
            </a:fld>
            <a:endParaRPr lang="de-DE"/>
          </a:p>
        </p:txBody>
      </p:sp>
      <p:sp>
        <p:nvSpPr>
          <p:cNvPr id="7" name="Foliennummernplatzhalter 6"/>
          <p:cNvSpPr>
            <a:spLocks noGrp="1"/>
          </p:cNvSpPr>
          <p:nvPr>
            <p:ph type="sldNum" sz="quarter" idx="4"/>
          </p:nvPr>
        </p:nvSpPr>
        <p:spPr/>
        <p:txBody>
          <a:bodyPr/>
          <a:lstStyle/>
          <a:p>
            <a:fld id="{03C3038C-5ADE-4A73-9570-DA8B2682983D}" type="slidenum">
              <a:rPr lang="de-DE" smtClean="0"/>
              <a:pPr/>
              <a:t>6</a:t>
            </a:fld>
            <a:endParaRPr lang="de-DE"/>
          </a:p>
        </p:txBody>
      </p:sp>
      <p:sp>
        <p:nvSpPr>
          <p:cNvPr id="8" name="Fußzeilenplatzhalter 5">
            <a:extLst>
              <a:ext uri="{FF2B5EF4-FFF2-40B4-BE49-F238E27FC236}">
                <a16:creationId xmlns:a16="http://schemas.microsoft.com/office/drawing/2014/main" id="{D2AE3E58-4BFB-491B-90BB-37160DBD2235}"/>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spTree>
    <p:extLst>
      <p:ext uri="{BB962C8B-B14F-4D97-AF65-F5344CB8AC3E}">
        <p14:creationId xmlns:p14="http://schemas.microsoft.com/office/powerpoint/2010/main" val="350530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7DC1C3-DDFF-4CFD-9309-59B2E64B0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152" y="1828800"/>
            <a:ext cx="5390848" cy="3828585"/>
          </a:xfrm>
          <a:prstGeom prst="rect">
            <a:avLst/>
          </a:prstGeom>
        </p:spPr>
      </p:pic>
      <p:sp>
        <p:nvSpPr>
          <p:cNvPr id="2" name="Titel 1"/>
          <p:cNvSpPr>
            <a:spLocks noGrp="1"/>
          </p:cNvSpPr>
          <p:nvPr>
            <p:ph type="title"/>
          </p:nvPr>
        </p:nvSpPr>
        <p:spPr/>
        <p:txBody>
          <a:bodyPr/>
          <a:lstStyle/>
          <a:p>
            <a:r>
              <a:rPr lang="de-DE" dirty="0"/>
              <a:t>6. Concept (</a:t>
            </a:r>
            <a:r>
              <a:rPr lang="de-DE" dirty="0" err="1"/>
              <a:t>Structure</a:t>
            </a:r>
            <a:r>
              <a:rPr lang="de-DE" dirty="0"/>
              <a:t>)</a:t>
            </a:r>
            <a:endParaRPr lang="de-DE" baseline="30000" dirty="0"/>
          </a:p>
        </p:txBody>
      </p:sp>
      <p:sp>
        <p:nvSpPr>
          <p:cNvPr id="5" name="Datumsplatzhalter 4"/>
          <p:cNvSpPr>
            <a:spLocks noGrp="1"/>
          </p:cNvSpPr>
          <p:nvPr>
            <p:ph type="dt" sz="half" idx="2"/>
          </p:nvPr>
        </p:nvSpPr>
        <p:spPr/>
        <p:txBody>
          <a:bodyPr/>
          <a:lstStyle/>
          <a:p>
            <a:fld id="{BC06BD65-4106-4B2E-A2D1-FB83AE415F5F}" type="datetime1">
              <a:rPr lang="de-DE" smtClean="0"/>
              <a:t>08.02.2018</a:t>
            </a:fld>
            <a:endParaRPr lang="de-DE"/>
          </a:p>
        </p:txBody>
      </p:sp>
      <p:sp>
        <p:nvSpPr>
          <p:cNvPr id="7" name="Foliennummernplatzhalter 6"/>
          <p:cNvSpPr>
            <a:spLocks noGrp="1"/>
          </p:cNvSpPr>
          <p:nvPr>
            <p:ph type="sldNum" sz="quarter" idx="4"/>
          </p:nvPr>
        </p:nvSpPr>
        <p:spPr/>
        <p:txBody>
          <a:bodyPr/>
          <a:lstStyle/>
          <a:p>
            <a:fld id="{03C3038C-5ADE-4A73-9570-DA8B2682983D}" type="slidenum">
              <a:rPr lang="de-DE" smtClean="0"/>
              <a:pPr/>
              <a:t>7</a:t>
            </a:fld>
            <a:endParaRPr lang="de-DE"/>
          </a:p>
        </p:txBody>
      </p:sp>
      <p:sp>
        <p:nvSpPr>
          <p:cNvPr id="9" name="Fußzeilenplatzhalter 5">
            <a:extLst>
              <a:ext uri="{FF2B5EF4-FFF2-40B4-BE49-F238E27FC236}">
                <a16:creationId xmlns:a16="http://schemas.microsoft.com/office/drawing/2014/main" id="{6F1A333C-D1FC-426B-9C58-58621F50DDA5}"/>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sp>
        <p:nvSpPr>
          <p:cNvPr id="16" name="Inhaltsplatzhalter 3">
            <a:extLst>
              <a:ext uri="{FF2B5EF4-FFF2-40B4-BE49-F238E27FC236}">
                <a16:creationId xmlns:a16="http://schemas.microsoft.com/office/drawing/2014/main" id="{C6D1D460-80CA-445F-BF11-B39BC324345D}"/>
              </a:ext>
            </a:extLst>
          </p:cNvPr>
          <p:cNvSpPr txBox="1">
            <a:spLocks/>
          </p:cNvSpPr>
          <p:nvPr/>
        </p:nvSpPr>
        <p:spPr bwMode="auto">
          <a:xfrm>
            <a:off x="347745" y="1828800"/>
            <a:ext cx="3654425"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400">
                <a:solidFill>
                  <a:schemeClr val="tx1"/>
                </a:solidFill>
                <a:latin typeface="+mn-lt"/>
                <a:ea typeface="ＭＳ Ｐゴシック" pitchFamily="-65" charset="-128"/>
                <a:cs typeface="ＭＳ Ｐゴシック" pitchFamily="18" charset="-128"/>
              </a:defRPr>
            </a:lvl1pPr>
            <a:lvl2pPr marL="742950" indent="-285750" algn="l" rtl="0" eaLnBrk="1" fontAlgn="base" hangingPunct="1">
              <a:spcBef>
                <a:spcPct val="20000"/>
              </a:spcBef>
              <a:spcAft>
                <a:spcPct val="0"/>
              </a:spcAft>
              <a:buChar char="–"/>
              <a:defRPr sz="2000">
                <a:solidFill>
                  <a:schemeClr val="tx1"/>
                </a:solidFill>
                <a:latin typeface="+mn-lt"/>
                <a:ea typeface="ＭＳ Ｐゴシック" pitchFamily="-65" charset="-128"/>
              </a:defRPr>
            </a:lvl2pPr>
            <a:lvl3pPr marL="11430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3pPr>
            <a:lvl4pPr marL="15621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4pPr>
            <a:lvl5pPr marL="19812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5pPr>
            <a:lvl6pPr marL="2438400" indent="-228600" algn="l" rtl="0" eaLnBrk="1" fontAlgn="base" hangingPunct="1">
              <a:spcBef>
                <a:spcPct val="20000"/>
              </a:spcBef>
              <a:spcAft>
                <a:spcPct val="0"/>
              </a:spcAft>
              <a:buChar char="»"/>
              <a:defRPr sz="1400">
                <a:solidFill>
                  <a:schemeClr val="tx1"/>
                </a:solidFill>
                <a:latin typeface="+mn-lt"/>
              </a:defRPr>
            </a:lvl6pPr>
            <a:lvl7pPr marL="2895600" indent="-228600" algn="l" rtl="0" eaLnBrk="1" fontAlgn="base" hangingPunct="1">
              <a:spcBef>
                <a:spcPct val="20000"/>
              </a:spcBef>
              <a:spcAft>
                <a:spcPct val="0"/>
              </a:spcAft>
              <a:buChar char="»"/>
              <a:defRPr sz="1400">
                <a:solidFill>
                  <a:schemeClr val="tx1"/>
                </a:solidFill>
                <a:latin typeface="+mn-lt"/>
              </a:defRPr>
            </a:lvl7pPr>
            <a:lvl8pPr marL="3352800" indent="-228600" algn="l" rtl="0" eaLnBrk="1" fontAlgn="base" hangingPunct="1">
              <a:spcBef>
                <a:spcPct val="20000"/>
              </a:spcBef>
              <a:spcAft>
                <a:spcPct val="0"/>
              </a:spcAft>
              <a:buChar char="»"/>
              <a:defRPr sz="1400">
                <a:solidFill>
                  <a:schemeClr val="tx1"/>
                </a:solidFill>
                <a:latin typeface="+mn-lt"/>
              </a:defRPr>
            </a:lvl8pPr>
            <a:lvl9pPr marL="3810000" indent="-228600" algn="l" rtl="0" eaLnBrk="1" fontAlgn="base" hangingPunct="1">
              <a:spcBef>
                <a:spcPct val="20000"/>
              </a:spcBef>
              <a:spcAft>
                <a:spcPct val="0"/>
              </a:spcAft>
              <a:buChar char="»"/>
              <a:defRPr sz="1400">
                <a:solidFill>
                  <a:schemeClr val="tx1"/>
                </a:solidFill>
                <a:latin typeface="+mn-lt"/>
              </a:defRPr>
            </a:lvl9pPr>
          </a:lstStyle>
          <a:p>
            <a:r>
              <a:rPr lang="en-US" kern="0" dirty="0"/>
              <a:t>5-Axis printing System</a:t>
            </a:r>
          </a:p>
          <a:p>
            <a:endParaRPr lang="en-US" kern="0" dirty="0"/>
          </a:p>
          <a:p>
            <a:r>
              <a:rPr lang="en-US" kern="0" dirty="0"/>
              <a:t>Single Nozzle droplet generator</a:t>
            </a:r>
          </a:p>
          <a:p>
            <a:pPr marL="0" indent="0">
              <a:buNone/>
            </a:pPr>
            <a:endParaRPr lang="en-US" kern="0" dirty="0"/>
          </a:p>
          <a:p>
            <a:r>
              <a:rPr lang="en-US" kern="0" dirty="0"/>
              <a:t>Mixing the 4 base inks with a brightener to obtain 16+ shades</a:t>
            </a:r>
          </a:p>
          <a:p>
            <a:endParaRPr lang="en-US" kern="0" dirty="0"/>
          </a:p>
        </p:txBody>
      </p:sp>
      <p:sp>
        <p:nvSpPr>
          <p:cNvPr id="12" name="TextBox 11">
            <a:extLst>
              <a:ext uri="{FF2B5EF4-FFF2-40B4-BE49-F238E27FC236}">
                <a16:creationId xmlns:a16="http://schemas.microsoft.com/office/drawing/2014/main" id="{35DCC691-051A-424F-B83D-05F4AE3F046B}"/>
              </a:ext>
            </a:extLst>
          </p:cNvPr>
          <p:cNvSpPr txBox="1"/>
          <p:nvPr/>
        </p:nvSpPr>
        <p:spPr>
          <a:xfrm>
            <a:off x="4724385" y="5578208"/>
            <a:ext cx="3448381" cy="307777"/>
          </a:xfrm>
          <a:prstGeom prst="rect">
            <a:avLst/>
          </a:prstGeom>
          <a:noFill/>
        </p:spPr>
        <p:txBody>
          <a:bodyPr wrap="none" rtlCol="0">
            <a:spAutoFit/>
          </a:bodyPr>
          <a:lstStyle/>
          <a:p>
            <a:pPr algn="ctr"/>
            <a:r>
              <a:rPr lang="en-US" sz="1400" dirty="0"/>
              <a:t>Conceptual design of the printing System</a:t>
            </a:r>
          </a:p>
        </p:txBody>
      </p:sp>
    </p:spTree>
    <p:extLst>
      <p:ext uri="{BB962C8B-B14F-4D97-AF65-F5344CB8AC3E}">
        <p14:creationId xmlns:p14="http://schemas.microsoft.com/office/powerpoint/2010/main" val="1402166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7. Concept (</a:t>
            </a:r>
            <a:r>
              <a:rPr lang="de-DE" dirty="0" err="1"/>
              <a:t>Process</a:t>
            </a:r>
            <a:r>
              <a:rPr lang="de-DE" dirty="0"/>
              <a:t>)</a:t>
            </a:r>
            <a:endParaRPr lang="de-DE" baseline="30000" dirty="0"/>
          </a:p>
        </p:txBody>
      </p:sp>
      <p:sp>
        <p:nvSpPr>
          <p:cNvPr id="5" name="Datumsplatzhalter 4"/>
          <p:cNvSpPr>
            <a:spLocks noGrp="1"/>
          </p:cNvSpPr>
          <p:nvPr>
            <p:ph type="dt" sz="half" idx="2"/>
          </p:nvPr>
        </p:nvSpPr>
        <p:spPr/>
        <p:txBody>
          <a:bodyPr/>
          <a:lstStyle/>
          <a:p>
            <a:fld id="{BC06BD65-4106-4B2E-A2D1-FB83AE415F5F}" type="datetime1">
              <a:rPr lang="de-DE" smtClean="0"/>
              <a:t>08.02.2018</a:t>
            </a:fld>
            <a:endParaRPr lang="de-DE"/>
          </a:p>
        </p:txBody>
      </p:sp>
      <p:sp>
        <p:nvSpPr>
          <p:cNvPr id="7" name="Foliennummernplatzhalter 6"/>
          <p:cNvSpPr>
            <a:spLocks noGrp="1"/>
          </p:cNvSpPr>
          <p:nvPr>
            <p:ph type="sldNum" sz="quarter" idx="4"/>
          </p:nvPr>
        </p:nvSpPr>
        <p:spPr/>
        <p:txBody>
          <a:bodyPr/>
          <a:lstStyle/>
          <a:p>
            <a:fld id="{03C3038C-5ADE-4A73-9570-DA8B2682983D}" type="slidenum">
              <a:rPr lang="de-DE" smtClean="0"/>
              <a:pPr/>
              <a:t>8</a:t>
            </a:fld>
            <a:endParaRPr lang="de-DE"/>
          </a:p>
        </p:txBody>
      </p:sp>
      <p:sp>
        <p:nvSpPr>
          <p:cNvPr id="9" name="Fußzeilenplatzhalter 5">
            <a:extLst>
              <a:ext uri="{FF2B5EF4-FFF2-40B4-BE49-F238E27FC236}">
                <a16:creationId xmlns:a16="http://schemas.microsoft.com/office/drawing/2014/main" id="{6F1A333C-D1FC-426B-9C58-58621F50DDA5}"/>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sp>
        <p:nvSpPr>
          <p:cNvPr id="6" name="Content Placeholder 5">
            <a:extLst>
              <a:ext uri="{FF2B5EF4-FFF2-40B4-BE49-F238E27FC236}">
                <a16:creationId xmlns:a16="http://schemas.microsoft.com/office/drawing/2014/main" id="{093D4843-CA0E-4551-85AB-D9E761FF3D5D}"/>
              </a:ext>
            </a:extLst>
          </p:cNvPr>
          <p:cNvSpPr>
            <a:spLocks noGrp="1"/>
          </p:cNvSpPr>
          <p:nvPr>
            <p:ph idx="1"/>
          </p:nvPr>
        </p:nvSpPr>
        <p:spPr/>
        <p:txBody>
          <a:bodyPr/>
          <a:lstStyle/>
          <a:p>
            <a:pPr marL="0" indent="0">
              <a:buFontTx/>
              <a:buNone/>
            </a:pPr>
            <a:r>
              <a:rPr lang="de-DE" i="1" dirty="0"/>
              <a:t>Drop </a:t>
            </a:r>
            <a:r>
              <a:rPr lang="de-DE" i="1" dirty="0" err="1"/>
              <a:t>impingement</a:t>
            </a:r>
            <a:r>
              <a:rPr lang="de-DE" i="1" dirty="0"/>
              <a:t> </a:t>
            </a:r>
            <a:r>
              <a:rPr lang="de-DE" i="1" dirty="0" err="1"/>
              <a:t>analysis</a:t>
            </a:r>
            <a:endParaRPr lang="de-DE" i="1" dirty="0"/>
          </a:p>
          <a:p>
            <a:pPr marL="0" indent="0">
              <a:buFontTx/>
              <a:buNone/>
            </a:pPr>
            <a:endParaRPr lang="de-DE" i="1" dirty="0"/>
          </a:p>
          <a:p>
            <a:pPr marL="0" indent="0">
              <a:buFontTx/>
              <a:buNone/>
            </a:pPr>
            <a:r>
              <a:rPr lang="de-DE" i="1" dirty="0" err="1"/>
              <a:t>Diffusiveness</a:t>
            </a:r>
            <a:r>
              <a:rPr lang="de-DE" i="1" dirty="0"/>
              <a:t> </a:t>
            </a:r>
            <a:r>
              <a:rPr lang="de-DE" i="1" dirty="0" err="1"/>
              <a:t>parameters</a:t>
            </a:r>
            <a:endParaRPr lang="de-DE" i="1" dirty="0"/>
          </a:p>
          <a:p>
            <a:pPr marL="0" indent="0">
              <a:buFontTx/>
              <a:buNone/>
            </a:pPr>
            <a:endParaRPr lang="de-DE" i="1" dirty="0"/>
          </a:p>
          <a:p>
            <a:pPr marL="0" indent="0">
              <a:buFontTx/>
              <a:buNone/>
            </a:pPr>
            <a:r>
              <a:rPr lang="de-DE" i="1" dirty="0"/>
              <a:t>Resolution </a:t>
            </a:r>
            <a:r>
              <a:rPr lang="de-DE" i="1" dirty="0" err="1"/>
              <a:t>optimization</a:t>
            </a:r>
            <a:endParaRPr lang="de-DE" i="1" dirty="0"/>
          </a:p>
          <a:p>
            <a:pPr marL="0" indent="0">
              <a:buFontTx/>
              <a:buNone/>
            </a:pPr>
            <a:endParaRPr lang="de-DE" i="1" dirty="0"/>
          </a:p>
          <a:p>
            <a:pPr marL="0" indent="0">
              <a:buFontTx/>
              <a:buNone/>
            </a:pPr>
            <a:r>
              <a:rPr lang="de-DE" i="1" dirty="0"/>
              <a:t>Multicolor </a:t>
            </a:r>
            <a:r>
              <a:rPr lang="de-DE" i="1" dirty="0" err="1"/>
              <a:t>shade</a:t>
            </a:r>
            <a:r>
              <a:rPr lang="de-DE" i="1" dirty="0"/>
              <a:t> </a:t>
            </a:r>
            <a:r>
              <a:rPr lang="de-DE" i="1" dirty="0" err="1"/>
              <a:t>arrangement</a:t>
            </a:r>
            <a:br>
              <a:rPr lang="de-DE" i="1" dirty="0"/>
            </a:br>
            <a:br>
              <a:rPr lang="de-DE" i="1" dirty="0"/>
            </a:br>
            <a:endParaRPr lang="de-DE" i="1" dirty="0"/>
          </a:p>
          <a:p>
            <a:endParaRPr lang="en-US" dirty="0"/>
          </a:p>
        </p:txBody>
      </p:sp>
      <p:pic>
        <p:nvPicPr>
          <p:cNvPr id="13" name="Picture 12">
            <a:extLst>
              <a:ext uri="{FF2B5EF4-FFF2-40B4-BE49-F238E27FC236}">
                <a16:creationId xmlns:a16="http://schemas.microsoft.com/office/drawing/2014/main" id="{5AE15E3A-F0B2-4B4E-A449-96F6CC156E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849" y="1649833"/>
            <a:ext cx="8007739" cy="4274913"/>
          </a:xfrm>
          <a:prstGeom prst="rect">
            <a:avLst/>
          </a:prstGeom>
        </p:spPr>
      </p:pic>
    </p:spTree>
    <p:extLst>
      <p:ext uri="{BB962C8B-B14F-4D97-AF65-F5344CB8AC3E}">
        <p14:creationId xmlns:p14="http://schemas.microsoft.com/office/powerpoint/2010/main" val="3731246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7. Concept (</a:t>
            </a:r>
            <a:r>
              <a:rPr lang="de-DE" dirty="0" err="1"/>
              <a:t>Process</a:t>
            </a:r>
            <a:r>
              <a:rPr lang="de-DE" dirty="0"/>
              <a:t>)</a:t>
            </a:r>
            <a:endParaRPr lang="de-DE" baseline="30000" dirty="0"/>
          </a:p>
        </p:txBody>
      </p:sp>
      <p:sp>
        <p:nvSpPr>
          <p:cNvPr id="5" name="Datumsplatzhalter 4"/>
          <p:cNvSpPr>
            <a:spLocks noGrp="1"/>
          </p:cNvSpPr>
          <p:nvPr>
            <p:ph type="dt" sz="half" idx="2"/>
          </p:nvPr>
        </p:nvSpPr>
        <p:spPr/>
        <p:txBody>
          <a:bodyPr/>
          <a:lstStyle/>
          <a:p>
            <a:fld id="{BC06BD65-4106-4B2E-A2D1-FB83AE415F5F}" type="datetime1">
              <a:rPr lang="de-DE" smtClean="0"/>
              <a:t>08.02.2018</a:t>
            </a:fld>
            <a:endParaRPr lang="de-DE"/>
          </a:p>
        </p:txBody>
      </p:sp>
      <p:sp>
        <p:nvSpPr>
          <p:cNvPr id="7" name="Foliennummernplatzhalter 6"/>
          <p:cNvSpPr>
            <a:spLocks noGrp="1"/>
          </p:cNvSpPr>
          <p:nvPr>
            <p:ph type="sldNum" sz="quarter" idx="4"/>
          </p:nvPr>
        </p:nvSpPr>
        <p:spPr/>
        <p:txBody>
          <a:bodyPr/>
          <a:lstStyle/>
          <a:p>
            <a:r>
              <a:rPr lang="de-DE" dirty="0"/>
              <a:t>8</a:t>
            </a:r>
          </a:p>
        </p:txBody>
      </p:sp>
      <p:sp>
        <p:nvSpPr>
          <p:cNvPr id="9" name="Fußzeilenplatzhalter 5">
            <a:extLst>
              <a:ext uri="{FF2B5EF4-FFF2-40B4-BE49-F238E27FC236}">
                <a16:creationId xmlns:a16="http://schemas.microsoft.com/office/drawing/2014/main" id="{6F1A333C-D1FC-426B-9C58-58621F50DDA5}"/>
              </a:ext>
            </a:extLst>
          </p:cNvPr>
          <p:cNvSpPr>
            <a:spLocks noGrp="1"/>
          </p:cNvSpPr>
          <p:nvPr>
            <p:ph type="ftr" sz="quarter" idx="3"/>
          </p:nvPr>
        </p:nvSpPr>
        <p:spPr>
          <a:xfrm>
            <a:off x="2062162" y="6400800"/>
            <a:ext cx="5805487" cy="304800"/>
          </a:xfrm>
        </p:spPr>
        <p:txBody>
          <a:bodyPr/>
          <a:lstStyle/>
          <a:p>
            <a:r>
              <a:rPr lang="de-DE" dirty="0"/>
              <a:t>IP MT:"</a:t>
            </a:r>
            <a:r>
              <a:rPr lang="en-US" dirty="0"/>
              <a:t> Investigation of the Coloring Behavior of Zirconium Dioxide (ZrO</a:t>
            </a:r>
            <a:r>
              <a:rPr lang="en-US" baseline="-25000" dirty="0"/>
              <a:t>2</a:t>
            </a:r>
            <a:r>
              <a:rPr lang="en-US" dirty="0"/>
              <a:t>) Based Dental Ceramics by Ink-jet Printing of Metal-ionic Inks </a:t>
            </a:r>
            <a:r>
              <a:rPr lang="de-DE" dirty="0"/>
              <a:t>"</a:t>
            </a:r>
          </a:p>
        </p:txBody>
      </p:sp>
      <p:sp>
        <p:nvSpPr>
          <p:cNvPr id="6" name="Content Placeholder 5">
            <a:extLst>
              <a:ext uri="{FF2B5EF4-FFF2-40B4-BE49-F238E27FC236}">
                <a16:creationId xmlns:a16="http://schemas.microsoft.com/office/drawing/2014/main" id="{093D4843-CA0E-4551-85AB-D9E761FF3D5D}"/>
              </a:ext>
            </a:extLst>
          </p:cNvPr>
          <p:cNvSpPr>
            <a:spLocks noGrp="1"/>
          </p:cNvSpPr>
          <p:nvPr>
            <p:ph idx="1"/>
          </p:nvPr>
        </p:nvSpPr>
        <p:spPr/>
        <p:txBody>
          <a:bodyPr/>
          <a:lstStyle/>
          <a:p>
            <a:pPr marL="0" indent="0">
              <a:buFontTx/>
              <a:buNone/>
            </a:pPr>
            <a:r>
              <a:rPr lang="de-DE" i="1" dirty="0"/>
              <a:t>Drop </a:t>
            </a:r>
            <a:r>
              <a:rPr lang="de-DE" i="1" dirty="0" err="1"/>
              <a:t>impingement</a:t>
            </a:r>
            <a:r>
              <a:rPr lang="de-DE" i="1" dirty="0"/>
              <a:t> </a:t>
            </a:r>
            <a:r>
              <a:rPr lang="de-DE" i="1" dirty="0" err="1"/>
              <a:t>analysis</a:t>
            </a:r>
            <a:endParaRPr lang="de-DE" i="1" dirty="0"/>
          </a:p>
          <a:p>
            <a:pPr marL="0" indent="0">
              <a:buFontTx/>
              <a:buNone/>
            </a:pPr>
            <a:endParaRPr lang="de-DE" i="1" dirty="0"/>
          </a:p>
          <a:p>
            <a:pPr marL="0" indent="0">
              <a:buFontTx/>
              <a:buNone/>
            </a:pPr>
            <a:r>
              <a:rPr lang="de-DE" i="1" dirty="0" err="1"/>
              <a:t>Diffusiveness</a:t>
            </a:r>
            <a:r>
              <a:rPr lang="de-DE" i="1" dirty="0"/>
              <a:t> </a:t>
            </a:r>
            <a:r>
              <a:rPr lang="de-DE" i="1" dirty="0" err="1"/>
              <a:t>parameters</a:t>
            </a:r>
            <a:endParaRPr lang="de-DE" i="1" dirty="0"/>
          </a:p>
          <a:p>
            <a:pPr marL="0" indent="0">
              <a:buFontTx/>
              <a:buNone/>
            </a:pPr>
            <a:endParaRPr lang="de-DE" i="1" dirty="0"/>
          </a:p>
          <a:p>
            <a:pPr marL="0" indent="0">
              <a:buFontTx/>
              <a:buNone/>
            </a:pPr>
            <a:r>
              <a:rPr lang="de-DE" i="1" dirty="0"/>
              <a:t>Resolution </a:t>
            </a:r>
            <a:r>
              <a:rPr lang="de-DE" i="1" dirty="0" err="1"/>
              <a:t>optimization</a:t>
            </a:r>
            <a:endParaRPr lang="de-DE" i="1" dirty="0"/>
          </a:p>
          <a:p>
            <a:pPr marL="0" indent="0">
              <a:buFontTx/>
              <a:buNone/>
            </a:pPr>
            <a:endParaRPr lang="de-DE" i="1" dirty="0"/>
          </a:p>
          <a:p>
            <a:pPr marL="0" indent="0">
              <a:buFontTx/>
              <a:buNone/>
            </a:pPr>
            <a:r>
              <a:rPr lang="de-DE" i="1" dirty="0"/>
              <a:t>Multicolor </a:t>
            </a:r>
            <a:r>
              <a:rPr lang="de-DE" i="1" dirty="0" err="1"/>
              <a:t>shade</a:t>
            </a:r>
            <a:r>
              <a:rPr lang="de-DE" i="1" dirty="0"/>
              <a:t> </a:t>
            </a:r>
            <a:r>
              <a:rPr lang="de-DE" i="1" dirty="0" err="1"/>
              <a:t>arrangement</a:t>
            </a:r>
            <a:br>
              <a:rPr lang="de-DE" i="1" dirty="0"/>
            </a:br>
            <a:br>
              <a:rPr lang="de-DE" i="1" dirty="0"/>
            </a:br>
            <a:endParaRPr lang="de-DE" i="1" dirty="0"/>
          </a:p>
          <a:p>
            <a:endParaRPr lang="en-US" dirty="0"/>
          </a:p>
        </p:txBody>
      </p:sp>
      <p:pic>
        <p:nvPicPr>
          <p:cNvPr id="13" name="Picture 12">
            <a:extLst>
              <a:ext uri="{FF2B5EF4-FFF2-40B4-BE49-F238E27FC236}">
                <a16:creationId xmlns:a16="http://schemas.microsoft.com/office/drawing/2014/main" id="{5AE15E3A-F0B2-4B4E-A449-96F6CC156E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708" y="1647335"/>
            <a:ext cx="8007737" cy="4274912"/>
          </a:xfrm>
          <a:prstGeom prst="rect">
            <a:avLst/>
          </a:prstGeom>
        </p:spPr>
      </p:pic>
    </p:spTree>
    <p:extLst>
      <p:ext uri="{BB962C8B-B14F-4D97-AF65-F5344CB8AC3E}">
        <p14:creationId xmlns:p14="http://schemas.microsoft.com/office/powerpoint/2010/main" val="2158917008"/>
      </p:ext>
    </p:extLst>
  </p:cSld>
  <p:clrMapOvr>
    <a:masterClrMapping/>
  </p:clrMapOvr>
</p:sld>
</file>

<file path=ppt/theme/theme1.xml><?xml version="1.0" encoding="utf-8"?>
<a:theme xmlns:a="http://schemas.openxmlformats.org/drawingml/2006/main" name="TUM_Vorlage_weiss">
  <a:themeElements>
    <a:clrScheme name="Leere Präsentation 1">
      <a:dk1>
        <a:srgbClr val="000000"/>
      </a:dk1>
      <a:lt1>
        <a:srgbClr val="FFFFFF"/>
      </a:lt1>
      <a:dk2>
        <a:srgbClr val="0065BD"/>
      </a:dk2>
      <a:lt2>
        <a:srgbClr val="005293"/>
      </a:lt2>
      <a:accent1>
        <a:srgbClr val="A2AD00"/>
      </a:accent1>
      <a:accent2>
        <a:srgbClr val="E37222"/>
      </a:accent2>
      <a:accent3>
        <a:srgbClr val="AAB8DB"/>
      </a:accent3>
      <a:accent4>
        <a:srgbClr val="DADADA"/>
      </a:accent4>
      <a:accent5>
        <a:srgbClr val="CED3AA"/>
      </a:accent5>
      <a:accent6>
        <a:srgbClr val="CE671E"/>
      </a:accent6>
      <a:hlink>
        <a:srgbClr val="DAD7CB"/>
      </a:hlink>
      <a:folHlink>
        <a:srgbClr val="9C9D9F"/>
      </a:folHlink>
    </a:clrScheme>
    <a:fontScheme name="Leere Präsentati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ere Präsentation 1">
        <a:dk1>
          <a:srgbClr val="000000"/>
        </a:dk1>
        <a:lt1>
          <a:srgbClr val="FFFFFF"/>
        </a:lt1>
        <a:dk2>
          <a:srgbClr val="0065BD"/>
        </a:dk2>
        <a:lt2>
          <a:srgbClr val="005293"/>
        </a:lt2>
        <a:accent1>
          <a:srgbClr val="A2AD00"/>
        </a:accent1>
        <a:accent2>
          <a:srgbClr val="E37222"/>
        </a:accent2>
        <a:accent3>
          <a:srgbClr val="AAB8DB"/>
        </a:accent3>
        <a:accent4>
          <a:srgbClr val="DADADA"/>
        </a:accent4>
        <a:accent5>
          <a:srgbClr val="CED3AA"/>
        </a:accent5>
        <a:accent6>
          <a:srgbClr val="CE671E"/>
        </a:accent6>
        <a:hlink>
          <a:srgbClr val="DAD7CB"/>
        </a:hlink>
        <a:folHlink>
          <a:srgbClr val="9C9D9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2012-03-08 VORLAGE Abschlussvortrag MiMed Kopie 2</Template>
  <TotalTime>5181</TotalTime>
  <Words>2306</Words>
  <Application>Microsoft Office PowerPoint</Application>
  <PresentationFormat>On-screen Show (4:3)</PresentationFormat>
  <Paragraphs>302</Paragraphs>
  <Slides>18</Slides>
  <Notes>18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ＭＳ Ｐゴシック</vt:lpstr>
      <vt:lpstr>Arial</vt:lpstr>
      <vt:lpstr>TUM_Vorlage_weiss</vt:lpstr>
      <vt:lpstr>Investigation of the Coloring Behavior of Zirconiumdioxide (ZrO2) Dental Ceramics by Ink-jet Printing of Metal-ionic Inks</vt:lpstr>
      <vt:lpstr>1. Application</vt:lpstr>
      <vt:lpstr>2. State of the Art</vt:lpstr>
      <vt:lpstr>3. Drawbacks of the State of the Art</vt:lpstr>
      <vt:lpstr>4. Assignment</vt:lpstr>
      <vt:lpstr>5. Advantages</vt:lpstr>
      <vt:lpstr>6. Concept (Structure)</vt:lpstr>
      <vt:lpstr>7. Concept (Process)</vt:lpstr>
      <vt:lpstr>7. Concept (Process)</vt:lpstr>
      <vt:lpstr>8. Claim</vt:lpstr>
      <vt:lpstr>9. Experimental Equipment</vt:lpstr>
      <vt:lpstr>10. Experiment 1 (Material Properties)</vt:lpstr>
      <vt:lpstr>10. Experiment 2 (Absorption Time)</vt:lpstr>
      <vt:lpstr>10. Experiment 3 (Drop Size)</vt:lpstr>
      <vt:lpstr>11. Summary</vt:lpstr>
      <vt:lpstr>12. Outlook</vt:lpstr>
      <vt:lpstr>13. Printing process</vt:lpstr>
      <vt:lpstr>Thank You!</vt:lpstr>
    </vt:vector>
  </TitlesOfParts>
  <Company>TU München, Lehrstuhl MiMed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Untersuchung des Einfärbeverhaltens von Zahnkeramiken aus Zirkoniumdioxid (ZrO2) durch Tintenstrahldruck mit metallionischen Tinten</dc:title>
  <dc:creator>Furkan Öztürk</dc:creator>
  <cp:lastModifiedBy>Furkan Öztürk</cp:lastModifiedBy>
  <cp:revision>201</cp:revision>
  <dcterms:created xsi:type="dcterms:W3CDTF">2018-01-30T11:24:05Z</dcterms:created>
  <dcterms:modified xsi:type="dcterms:W3CDTF">2018-02-08T06:52:20Z</dcterms:modified>
</cp:coreProperties>
</file>